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8"/>
  </p:notesMasterIdLst>
  <p:sldIdLst>
    <p:sldId id="256" r:id="rId2"/>
    <p:sldId id="257" r:id="rId3"/>
    <p:sldId id="269" r:id="rId4"/>
    <p:sldId id="270" r:id="rId5"/>
    <p:sldId id="271" r:id="rId6"/>
    <p:sldId id="272" r:id="rId7"/>
    <p:sldId id="273" r:id="rId8"/>
    <p:sldId id="274" r:id="rId9"/>
    <p:sldId id="275" r:id="rId10"/>
    <p:sldId id="276" r:id="rId11"/>
    <p:sldId id="277" r:id="rId12"/>
    <p:sldId id="278" r:id="rId13"/>
    <p:sldId id="260" r:id="rId14"/>
    <p:sldId id="263" r:id="rId15"/>
    <p:sldId id="264" r:id="rId16"/>
    <p:sldId id="265" r:id="rId17"/>
    <p:sldId id="266" r:id="rId18"/>
    <p:sldId id="268" r:id="rId19"/>
    <p:sldId id="285" r:id="rId20"/>
    <p:sldId id="279" r:id="rId21"/>
    <p:sldId id="280" r:id="rId22"/>
    <p:sldId id="281" r:id="rId23"/>
    <p:sldId id="282" r:id="rId24"/>
    <p:sldId id="283" r:id="rId25"/>
    <p:sldId id="284" r:id="rId26"/>
    <p:sldId id="286"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DE128FE-4189-4FF3-B06A-43985AB726FB}">
          <p14:sldIdLst>
            <p14:sldId id="256"/>
            <p14:sldId id="257"/>
            <p14:sldId id="269"/>
            <p14:sldId id="270"/>
            <p14:sldId id="271"/>
            <p14:sldId id="272"/>
            <p14:sldId id="273"/>
            <p14:sldId id="274"/>
            <p14:sldId id="275"/>
            <p14:sldId id="276"/>
            <p14:sldId id="277"/>
            <p14:sldId id="278"/>
            <p14:sldId id="260"/>
            <p14:sldId id="263"/>
            <p14:sldId id="264"/>
            <p14:sldId id="265"/>
            <p14:sldId id="266"/>
            <p14:sldId id="268"/>
            <p14:sldId id="285"/>
            <p14:sldId id="279"/>
            <p14:sldId id="280"/>
            <p14:sldId id="281"/>
            <p14:sldId id="282"/>
            <p14:sldId id="283"/>
            <p14:sldId id="284"/>
            <p14:sldId id="28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46" autoAdjust="0"/>
    <p:restoredTop sz="84932" autoAdjust="0"/>
  </p:normalViewPr>
  <p:slideViewPr>
    <p:cSldViewPr snapToGrid="0">
      <p:cViewPr varScale="1">
        <p:scale>
          <a:sx n="99" d="100"/>
          <a:sy n="99" d="100"/>
        </p:scale>
        <p:origin x="1428"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Zisis%20Mitros\Dropbox\1a.%209o%20Semester\&#914;&#970;&#959;&#953;&#945;&#964;&#961;&#953;&#954;&#942;\BCA_Zi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Zisis%20Mitros\Dropbox\1a.%209o%20Semester\&#914;&#970;&#959;&#953;&#945;&#964;&#961;&#953;&#954;&#942;\BCA_Zisi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1" Type="http://schemas.openxmlformats.org/officeDocument/2006/relationships/oleObject" Target="file:///C:\Users\Zisis%20Mitros\Dropbox\1a.%209o%20Semester\&#914;&#970;&#959;&#953;&#945;&#964;&#961;&#953;&#954;&#942;\BCA_Zisi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oleObject" Target="file:///C:\Users\Zisis%20Mitros\Dropbox\1a.%209o%20Semester\&#914;&#970;&#959;&#953;&#945;&#964;&#961;&#953;&#954;&#942;\BCA%20tsoum.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Zisis%20Mitros\Dropbox\1a.%209o%20Semester\&#914;&#970;&#959;&#953;&#945;&#964;&#961;&#953;&#954;&#942;\BCA%20tsoum.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a:t>Absorbance</a:t>
            </a:r>
            <a:r>
              <a:rPr lang="en-US" baseline="0"/>
              <a:t> - Concentration</a:t>
            </a:r>
          </a:p>
          <a:p>
            <a:pPr>
              <a:defRPr/>
            </a:pPr>
            <a:endParaRPr lang="en-US"/>
          </a:p>
        </c:rich>
      </c:tx>
      <c:layout/>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l-GR"/>
        </a:p>
      </c:txPr>
    </c:title>
    <c:autoTitleDeleted val="0"/>
    <c:plotArea>
      <c:layout>
        <c:manualLayout>
          <c:layoutTarget val="inner"/>
          <c:xMode val="edge"/>
          <c:yMode val="edge"/>
          <c:x val="8.2924842304920476E-2"/>
          <c:y val="0.17080746155600229"/>
          <c:w val="0.8369446062346042"/>
          <c:h val="0.68390199550871478"/>
        </c:manualLayout>
      </c:layout>
      <c:scatterChart>
        <c:scatterStyle val="lineMarker"/>
        <c:varyColors val="0"/>
        <c:ser>
          <c:idx val="0"/>
          <c:order val="0"/>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trendline>
            <c:spPr>
              <a:ln w="25400" cap="rnd">
                <a:solidFill>
                  <a:schemeClr val="accent1">
                    <a:alpha val="50000"/>
                  </a:schemeClr>
                </a:solidFill>
              </a:ln>
              <a:effectLst/>
            </c:spPr>
            <c:trendlineType val="linear"/>
            <c:dispRSqr val="0"/>
            <c:dispEq val="0"/>
          </c:trendline>
          <c:trendline>
            <c:spPr>
              <a:ln w="25400" cap="rnd">
                <a:solidFill>
                  <a:schemeClr val="accent1">
                    <a:alpha val="50000"/>
                  </a:schemeClr>
                </a:solidFill>
              </a:ln>
              <a:effectLst/>
            </c:spPr>
            <c:trendlineType val="linear"/>
            <c:dispRSqr val="1"/>
            <c:dispEq val="1"/>
            <c:trendlineLbl>
              <c:layout>
                <c:manualLayout>
                  <c:x val="-2.6181184511447533E-2"/>
                  <c:y val="-0.24187435388246917"/>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l-GR"/>
                </a:p>
              </c:txPr>
            </c:trendlineLbl>
          </c:trendline>
          <c:errBars>
            <c:errDir val="y"/>
            <c:errBarType val="both"/>
            <c:errValType val="cust"/>
            <c:noEndCap val="0"/>
            <c:plus>
              <c:numRef>
                <c:f>Sheet1!$H$2:$H$7</c:f>
                <c:numCache>
                  <c:formatCode>General</c:formatCode>
                  <c:ptCount val="6"/>
                  <c:pt idx="0">
                    <c:v>8.1647616825804084E-2</c:v>
                  </c:pt>
                  <c:pt idx="1">
                    <c:v>2.900574655707612E-2</c:v>
                  </c:pt>
                  <c:pt idx="2">
                    <c:v>5.0000000000000044E-3</c:v>
                  </c:pt>
                  <c:pt idx="3">
                    <c:v>7.5718777944003713E-3</c:v>
                  </c:pt>
                  <c:pt idx="4">
                    <c:v>5.5075705472861069E-3</c:v>
                  </c:pt>
                  <c:pt idx="5">
                    <c:v>1.7320508075688791E-3</c:v>
                  </c:pt>
                </c:numCache>
              </c:numRef>
            </c:plus>
            <c:minus>
              <c:numRef>
                <c:f>Sheet1!$H$2:$H$7</c:f>
                <c:numCache>
                  <c:formatCode>General</c:formatCode>
                  <c:ptCount val="6"/>
                  <c:pt idx="0">
                    <c:v>8.1647616825804084E-2</c:v>
                  </c:pt>
                  <c:pt idx="1">
                    <c:v>2.900574655707612E-2</c:v>
                  </c:pt>
                  <c:pt idx="2">
                    <c:v>5.0000000000000044E-3</c:v>
                  </c:pt>
                  <c:pt idx="3">
                    <c:v>7.5718777944003713E-3</c:v>
                  </c:pt>
                  <c:pt idx="4">
                    <c:v>5.5075705472861069E-3</c:v>
                  </c:pt>
                  <c:pt idx="5">
                    <c:v>1.7320508075688791E-3</c:v>
                  </c:pt>
                </c:numCache>
              </c:numRef>
            </c:minus>
            <c:spPr>
              <a:noFill/>
              <a:ln w="9525">
                <a:solidFill>
                  <a:schemeClr val="lt1">
                    <a:lumMod val="50000"/>
                  </a:schemeClr>
                </a:solidFill>
                <a:round/>
              </a:ln>
              <a:effectLst/>
            </c:spPr>
          </c:errBars>
          <c:xVal>
            <c:numRef>
              <c:f>Sheet1!$J$2:$J$7</c:f>
              <c:numCache>
                <c:formatCode>General</c:formatCode>
                <c:ptCount val="6"/>
                <c:pt idx="0">
                  <c:v>0.66666666666666663</c:v>
                </c:pt>
                <c:pt idx="1">
                  <c:v>0.22222222222222221</c:v>
                </c:pt>
                <c:pt idx="2">
                  <c:v>7.407407407407407E-2</c:v>
                </c:pt>
                <c:pt idx="3">
                  <c:v>2.4691358024691357E-2</c:v>
                </c:pt>
                <c:pt idx="4">
                  <c:v>8.23045267489712E-3</c:v>
                </c:pt>
                <c:pt idx="5">
                  <c:v>0</c:v>
                </c:pt>
              </c:numCache>
            </c:numRef>
          </c:xVal>
          <c:yVal>
            <c:numRef>
              <c:f>Sheet1!$I$2:$I$7</c:f>
              <c:numCache>
                <c:formatCode>General</c:formatCode>
                <c:ptCount val="6"/>
                <c:pt idx="0">
                  <c:v>0.6133333333333334</c:v>
                </c:pt>
                <c:pt idx="1">
                  <c:v>0.33266666666666667</c:v>
                </c:pt>
                <c:pt idx="2">
                  <c:v>0.19499999999999998</c:v>
                </c:pt>
                <c:pt idx="3">
                  <c:v>0.14933333333333332</c:v>
                </c:pt>
                <c:pt idx="4">
                  <c:v>0.12733333333333333</c:v>
                </c:pt>
                <c:pt idx="5">
                  <c:v>0.107</c:v>
                </c:pt>
              </c:numCache>
            </c:numRef>
          </c:yVal>
          <c:smooth val="0"/>
        </c:ser>
        <c:dLbls>
          <c:showLegendKey val="0"/>
          <c:showVal val="0"/>
          <c:showCatName val="0"/>
          <c:showSerName val="0"/>
          <c:showPercent val="0"/>
          <c:showBubbleSize val="0"/>
        </c:dLbls>
        <c:axId val="322056600"/>
        <c:axId val="320029368"/>
      </c:scatterChart>
      <c:valAx>
        <c:axId val="322056600"/>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Concentration</a:t>
                </a:r>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l-GR"/>
          </a:p>
        </c:txPr>
        <c:crossAx val="320029368"/>
        <c:crosses val="autoZero"/>
        <c:crossBetween val="midCat"/>
      </c:valAx>
      <c:valAx>
        <c:axId val="320029368"/>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Absorbance</a:t>
                </a:r>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l-GR"/>
          </a:p>
        </c:txPr>
        <c:crossAx val="322056600"/>
        <c:crosses val="autoZero"/>
        <c:crossBetween val="midCat"/>
      </c:valAx>
      <c:spPr>
        <a:noFill/>
        <a:ln w="25400">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r>
              <a:rPr lang="en-US"/>
              <a:t>Absorbance - Concentration</a:t>
            </a:r>
          </a:p>
          <a:p>
            <a:pPr>
              <a:defRPr/>
            </a:pPr>
            <a:endParaRPr lang="en-US"/>
          </a:p>
        </c:rich>
      </c:tx>
      <c:layout/>
      <c:overlay val="0"/>
      <c:spPr>
        <a:noFill/>
        <a:ln>
          <a:noFill/>
        </a:ln>
        <a:effectLst/>
      </c:spPr>
      <c:txPr>
        <a:bodyPr rot="0" spcFirstLastPara="1" vertOverflow="ellipsis" vert="horz" wrap="square" anchor="ctr" anchorCtr="1"/>
        <a:lstStyle/>
        <a:p>
          <a:pPr>
            <a:defRPr b="0" i="0" u="none" strike="noStrike" kern="1200" baseline="0">
              <a:solidFill>
                <a:schemeClr val="dk1">
                  <a:lumMod val="65000"/>
                  <a:lumOff val="35000"/>
                </a:schemeClr>
              </a:solidFill>
              <a:effectLst/>
              <a:latin typeface="+mn-lt"/>
              <a:ea typeface="+mn-ea"/>
              <a:cs typeface="+mn-cs"/>
            </a:defRPr>
          </a:pPr>
          <a:endParaRPr lang="el-GR"/>
        </a:p>
      </c:txPr>
    </c:title>
    <c:autoTitleDeleted val="0"/>
    <c:plotArea>
      <c:layout>
        <c:manualLayout>
          <c:layoutTarget val="inner"/>
          <c:xMode val="edge"/>
          <c:yMode val="edge"/>
          <c:x val="3.7964485325130255E-2"/>
          <c:y val="0.10182619604611928"/>
          <c:w val="0.8966272965879265"/>
          <c:h val="0.72088764946048411"/>
        </c:manualLayout>
      </c:layout>
      <c:barChart>
        <c:barDir val="col"/>
        <c:grouping val="clustered"/>
        <c:varyColors val="0"/>
        <c:ser>
          <c:idx val="0"/>
          <c:order val="0"/>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l-G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errBars>
            <c:errBarType val="both"/>
            <c:errValType val="cust"/>
            <c:noEndCap val="0"/>
            <c:plus>
              <c:numRef>
                <c:f>Sheet1!$H$2:$H$7</c:f>
                <c:numCache>
                  <c:formatCode>General</c:formatCode>
                  <c:ptCount val="6"/>
                  <c:pt idx="0">
                    <c:v>8.1647616825804084E-2</c:v>
                  </c:pt>
                  <c:pt idx="1">
                    <c:v>2.900574655707612E-2</c:v>
                  </c:pt>
                  <c:pt idx="2">
                    <c:v>5.0000000000000044E-3</c:v>
                  </c:pt>
                  <c:pt idx="3">
                    <c:v>7.5718777944003713E-3</c:v>
                  </c:pt>
                  <c:pt idx="4">
                    <c:v>5.5075705472861069E-3</c:v>
                  </c:pt>
                  <c:pt idx="5">
                    <c:v>1.7320508075688791E-3</c:v>
                  </c:pt>
                </c:numCache>
              </c:numRef>
            </c:plus>
            <c:minus>
              <c:numRef>
                <c:f>Sheet1!$H$2:$H$7</c:f>
                <c:numCache>
                  <c:formatCode>General</c:formatCode>
                  <c:ptCount val="6"/>
                  <c:pt idx="0">
                    <c:v>8.1647616825804084E-2</c:v>
                  </c:pt>
                  <c:pt idx="1">
                    <c:v>2.900574655707612E-2</c:v>
                  </c:pt>
                  <c:pt idx="2">
                    <c:v>5.0000000000000044E-3</c:v>
                  </c:pt>
                  <c:pt idx="3">
                    <c:v>7.5718777944003713E-3</c:v>
                  </c:pt>
                  <c:pt idx="4">
                    <c:v>5.5075705472861069E-3</c:v>
                  </c:pt>
                  <c:pt idx="5">
                    <c:v>1.7320508075688791E-3</c:v>
                  </c:pt>
                </c:numCache>
              </c:numRef>
            </c:minus>
            <c:spPr>
              <a:noFill/>
              <a:ln w="9525">
                <a:solidFill>
                  <a:schemeClr val="dk1">
                    <a:lumMod val="50000"/>
                    <a:lumOff val="50000"/>
                  </a:schemeClr>
                </a:solidFill>
                <a:round/>
              </a:ln>
              <a:effectLst/>
            </c:spPr>
          </c:errBars>
          <c:cat>
            <c:numRef>
              <c:f>Sheet1!$C$20:$H$20</c:f>
              <c:numCache>
                <c:formatCode>#\ ?/?</c:formatCode>
                <c:ptCount val="6"/>
                <c:pt idx="0">
                  <c:v>0.66666666666666663</c:v>
                </c:pt>
                <c:pt idx="1">
                  <c:v>0.22222222222222221</c:v>
                </c:pt>
                <c:pt idx="2" formatCode="#\ ??/??">
                  <c:v>7.407407407407407E-2</c:v>
                </c:pt>
                <c:pt idx="3" formatCode="#\ ???/???">
                  <c:v>2.4691358024691357E-2</c:v>
                </c:pt>
                <c:pt idx="4" formatCode="#\ ???/???">
                  <c:v>8.23045267489712E-3</c:v>
                </c:pt>
              </c:numCache>
            </c:numRef>
          </c:cat>
          <c:val>
            <c:numRef>
              <c:f>Sheet1!$C$21:$G$21</c:f>
              <c:numCache>
                <c:formatCode>General</c:formatCode>
                <c:ptCount val="5"/>
                <c:pt idx="0">
                  <c:v>0.61333000000000004</c:v>
                </c:pt>
                <c:pt idx="1">
                  <c:v>0.33256669999999999</c:v>
                </c:pt>
                <c:pt idx="2">
                  <c:v>0.19500000000000001</c:v>
                </c:pt>
                <c:pt idx="3">
                  <c:v>0.14933299999999999</c:v>
                </c:pt>
                <c:pt idx="4">
                  <c:v>0.127333</c:v>
                </c:pt>
              </c:numCache>
            </c:numRef>
          </c:val>
        </c:ser>
        <c:dLbls>
          <c:dLblPos val="inEnd"/>
          <c:showLegendKey val="0"/>
          <c:showVal val="1"/>
          <c:showCatName val="0"/>
          <c:showSerName val="0"/>
          <c:showPercent val="0"/>
          <c:showBubbleSize val="0"/>
        </c:dLbls>
        <c:gapWidth val="41"/>
        <c:axId val="188162328"/>
        <c:axId val="320628944"/>
      </c:barChart>
      <c:catAx>
        <c:axId val="188162328"/>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r>
                  <a:rPr lang="el-GR"/>
                  <a:t>Συγκέντρωση</a:t>
                </a:r>
                <a:endParaRPr lang="en-US"/>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el-GR"/>
            </a:p>
          </c:txPr>
        </c:title>
        <c:numFmt formatCode="#\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dk1">
                    <a:lumMod val="65000"/>
                    <a:lumOff val="35000"/>
                  </a:schemeClr>
                </a:solidFill>
                <a:effectLst/>
                <a:latin typeface="+mn-lt"/>
                <a:ea typeface="+mn-ea"/>
                <a:cs typeface="+mn-cs"/>
              </a:defRPr>
            </a:pPr>
            <a:endParaRPr lang="el-GR"/>
          </a:p>
        </c:txPr>
        <c:crossAx val="320628944"/>
        <c:crosses val="autoZero"/>
        <c:auto val="1"/>
        <c:lblAlgn val="ctr"/>
        <c:lblOffset val="100"/>
        <c:noMultiLvlLbl val="0"/>
      </c:catAx>
      <c:valAx>
        <c:axId val="320628944"/>
        <c:scaling>
          <c:orientation val="minMax"/>
        </c:scaling>
        <c:delete val="1"/>
        <c:axPos val="l"/>
        <c:title>
          <c:tx>
            <c:rich>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r>
                  <a:rPr lang="en-US"/>
                  <a:t>A</a:t>
                </a:r>
                <a:r>
                  <a:rPr lang="el-GR"/>
                  <a:t>πορροφητικότητα</a:t>
                </a:r>
                <a:endParaRPr lang="en-US"/>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65000"/>
                      <a:lumOff val="35000"/>
                    </a:schemeClr>
                  </a:solidFill>
                  <a:latin typeface="+mn-lt"/>
                  <a:ea typeface="+mn-ea"/>
                  <a:cs typeface="+mn-cs"/>
                </a:defRPr>
              </a:pPr>
              <a:endParaRPr lang="el-GR"/>
            </a:p>
          </c:txPr>
        </c:title>
        <c:numFmt formatCode="General" sourceLinked="1"/>
        <c:majorTickMark val="none"/>
        <c:minorTickMark val="none"/>
        <c:tickLblPos val="nextTo"/>
        <c:crossAx val="188162328"/>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l-G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Cells</a:t>
            </a:r>
            <a:endParaRPr lang="el-GR"/>
          </a:p>
        </c:rich>
      </c:tx>
      <c:layout/>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ck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9800000"/>
              </a:lightRig>
            </a:scene3d>
            <a:sp3d/>
          </c:spPr>
          <c:invertIfNegative val="0"/>
          <c:dLbls>
            <c:dLbl>
              <c:idx val="1"/>
              <c:spPr>
                <a:noFill/>
                <a:ln>
                  <a:noFill/>
                </a:ln>
                <a:effectLst/>
              </c:spPr>
              <c:txPr>
                <a:bodyPr rot="0" spcFirstLastPara="1" vertOverflow="ellipsis" vert="horz" wrap="square" lIns="38100" tIns="19050" rIns="38100" bIns="19050" anchor="ctr" anchorCtr="1">
                  <a:noAutofit/>
                </a:bodyPr>
                <a:lstStyle/>
                <a:p>
                  <a:pPr>
                    <a:defRPr sz="900" b="0" i="0" u="none" strike="noStrike" kern="1200" baseline="0">
                      <a:solidFill>
                        <a:schemeClr val="lt1">
                          <a:lumMod val="85000"/>
                        </a:schemeClr>
                      </a:solidFill>
                      <a:latin typeface="+mn-lt"/>
                      <a:ea typeface="+mn-ea"/>
                      <a:cs typeface="+mn-cs"/>
                    </a:defRPr>
                  </a:pPr>
                  <a:endParaRPr lang="el-GR"/>
                </a:p>
              </c:txP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strRef>
              <c:f>Sheet1!$L$20:$O$20</c:f>
              <c:strCache>
                <c:ptCount val="4"/>
                <c:pt idx="0">
                  <c:v>12μl</c:v>
                </c:pt>
                <c:pt idx="1">
                  <c:v>20μl</c:v>
                </c:pt>
                <c:pt idx="2">
                  <c:v>C12</c:v>
                </c:pt>
                <c:pt idx="3">
                  <c:v>C20</c:v>
                </c:pt>
              </c:strCache>
            </c:strRef>
          </c:cat>
          <c:val>
            <c:numRef>
              <c:f>Sheet1!$L$21:$O$21</c:f>
              <c:numCache>
                <c:formatCode>General</c:formatCode>
                <c:ptCount val="4"/>
                <c:pt idx="0">
                  <c:v>17832.8</c:v>
                </c:pt>
                <c:pt idx="1">
                  <c:v>39128.800000000003</c:v>
                </c:pt>
                <c:pt idx="2">
                  <c:v>2774.94</c:v>
                </c:pt>
                <c:pt idx="3">
                  <c:v>838.93499999999995</c:v>
                </c:pt>
              </c:numCache>
            </c:numRef>
          </c:val>
        </c:ser>
        <c:dLbls>
          <c:showLegendKey val="0"/>
          <c:showVal val="1"/>
          <c:showCatName val="0"/>
          <c:showSerName val="0"/>
          <c:showPercent val="0"/>
          <c:showBubbleSize val="0"/>
        </c:dLbls>
        <c:gapWidth val="150"/>
        <c:shape val="box"/>
        <c:axId val="319988872"/>
        <c:axId val="320623304"/>
        <c:axId val="0"/>
      </c:bar3DChart>
      <c:catAx>
        <c:axId val="31998887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320623304"/>
        <c:crosses val="autoZero"/>
        <c:auto val="1"/>
        <c:lblAlgn val="ctr"/>
        <c:lblOffset val="100"/>
        <c:noMultiLvlLbl val="0"/>
      </c:catAx>
      <c:valAx>
        <c:axId val="320623304"/>
        <c:scaling>
          <c:orientation val="minMax"/>
        </c:scaling>
        <c:delete val="0"/>
        <c:axPos val="l"/>
        <c:majorGridlines>
          <c:spPr>
            <a:ln w="9525" cap="flat" cmpd="sng" algn="ctr">
              <a:solidFill>
                <a:schemeClr val="dk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319988872"/>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l-G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US"/>
              <a:t>Absorbance-concentration</a:t>
            </a:r>
          </a:p>
        </c:rich>
      </c:tx>
      <c:layout>
        <c:manualLayout>
          <c:xMode val="edge"/>
          <c:yMode val="edge"/>
          <c:x val="0.35600104041048924"/>
          <c:y val="2.1655065738592421E-2"/>
        </c:manualLayout>
      </c:layout>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l-GR"/>
        </a:p>
      </c:txPr>
    </c:title>
    <c:autoTitleDeleted val="0"/>
    <c:plotArea>
      <c:layout>
        <c:manualLayout>
          <c:layoutTarget val="inner"/>
          <c:xMode val="edge"/>
          <c:yMode val="edge"/>
          <c:x val="8.3345550274684127E-2"/>
          <c:y val="0.10054551765716059"/>
          <c:w val="0.84919076556871831"/>
          <c:h val="0.76773833665223401"/>
        </c:manualLayout>
      </c:layout>
      <c:scatterChart>
        <c:scatterStyle val="lineMarker"/>
        <c:varyColors val="0"/>
        <c:ser>
          <c:idx val="0"/>
          <c:order val="0"/>
          <c:spPr>
            <a:ln w="25400" cap="rnd">
              <a:noFill/>
            </a:ln>
            <a:effectLst>
              <a:glow rad="139700">
                <a:schemeClr val="accent1">
                  <a:satMod val="175000"/>
                  <a:alpha val="14000"/>
                </a:schemeClr>
              </a:glow>
            </a:effectLst>
          </c:spPr>
          <c:marker>
            <c:symbol val="circle"/>
            <c:size val="3"/>
            <c:spPr>
              <a:solidFill>
                <a:schemeClr val="accent1">
                  <a:lumMod val="60000"/>
                  <a:lumOff val="40000"/>
                </a:schemeClr>
              </a:solidFill>
              <a:ln>
                <a:noFill/>
              </a:ln>
              <a:effectLst>
                <a:glow rad="63500">
                  <a:schemeClr val="accent1">
                    <a:satMod val="175000"/>
                    <a:alpha val="25000"/>
                  </a:schemeClr>
                </a:glow>
              </a:effectLst>
            </c:spPr>
          </c:marker>
          <c:trendline>
            <c:spPr>
              <a:ln w="25400" cap="rnd">
                <a:solidFill>
                  <a:schemeClr val="accent1">
                    <a:alpha val="50000"/>
                  </a:schemeClr>
                </a:solidFill>
              </a:ln>
              <a:effectLst/>
            </c:spPr>
            <c:trendlineType val="linear"/>
            <c:dispRSqr val="0"/>
            <c:dispEq val="0"/>
          </c:trendline>
          <c:trendline>
            <c:spPr>
              <a:ln w="25400" cap="rnd">
                <a:solidFill>
                  <a:schemeClr val="accent1">
                    <a:alpha val="50000"/>
                  </a:schemeClr>
                </a:solidFill>
              </a:ln>
              <a:effectLst/>
            </c:spPr>
            <c:trendlineType val="linear"/>
            <c:dispRSqr val="1"/>
            <c:dispEq val="1"/>
            <c:trendlineLbl>
              <c:layout>
                <c:manualLayout>
                  <c:x val="4.9066053114037049E-2"/>
                  <c:y val="-0.12467423010638751"/>
                </c:manualLayout>
              </c:layout>
              <c:numFmt formatCode="General" sourceLinked="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l-GR"/>
                </a:p>
              </c:txPr>
            </c:trendlineLbl>
          </c:trendline>
          <c:errBars>
            <c:errDir val="y"/>
            <c:errBarType val="both"/>
            <c:errValType val="cust"/>
            <c:noEndCap val="0"/>
            <c:plus>
              <c:numRef>
                <c:f>Sheet1!$F$2:$F$10</c:f>
                <c:numCache>
                  <c:formatCode>General</c:formatCode>
                  <c:ptCount val="9"/>
                  <c:pt idx="0">
                    <c:v>4.5825756949558439E-3</c:v>
                  </c:pt>
                  <c:pt idx="1">
                    <c:v>2.2715633383201084E-2</c:v>
                  </c:pt>
                  <c:pt idx="2">
                    <c:v>2.5383721817994566E-2</c:v>
                  </c:pt>
                  <c:pt idx="3">
                    <c:v>1.171893055416464E-2</c:v>
                  </c:pt>
                  <c:pt idx="4">
                    <c:v>1.5275252316519479E-3</c:v>
                  </c:pt>
                  <c:pt idx="5">
                    <c:v>7.5055534994651419E-3</c:v>
                  </c:pt>
                  <c:pt idx="6">
                    <c:v>4.582575694955837E-3</c:v>
                  </c:pt>
                  <c:pt idx="7">
                    <c:v>2.0000000000000018E-3</c:v>
                  </c:pt>
                  <c:pt idx="8">
                    <c:v>2.6457513110645851E-3</c:v>
                  </c:pt>
                </c:numCache>
              </c:numRef>
            </c:plus>
            <c:minus>
              <c:numRef>
                <c:f>Sheet1!$F$2:$F$10</c:f>
                <c:numCache>
                  <c:formatCode>General</c:formatCode>
                  <c:ptCount val="9"/>
                  <c:pt idx="0">
                    <c:v>4.5825756949558439E-3</c:v>
                  </c:pt>
                  <c:pt idx="1">
                    <c:v>2.2715633383201084E-2</c:v>
                  </c:pt>
                  <c:pt idx="2">
                    <c:v>2.5383721817994566E-2</c:v>
                  </c:pt>
                  <c:pt idx="3">
                    <c:v>1.171893055416464E-2</c:v>
                  </c:pt>
                  <c:pt idx="4">
                    <c:v>1.5275252316519479E-3</c:v>
                  </c:pt>
                  <c:pt idx="5">
                    <c:v>7.5055534994651419E-3</c:v>
                  </c:pt>
                  <c:pt idx="6">
                    <c:v>4.582575694955837E-3</c:v>
                  </c:pt>
                  <c:pt idx="7">
                    <c:v>2.0000000000000018E-3</c:v>
                  </c:pt>
                  <c:pt idx="8">
                    <c:v>2.6457513110645851E-3</c:v>
                  </c:pt>
                </c:numCache>
              </c:numRef>
            </c:minus>
            <c:spPr>
              <a:noFill/>
              <a:ln w="9525">
                <a:solidFill>
                  <a:schemeClr val="lt1">
                    <a:lumMod val="50000"/>
                  </a:schemeClr>
                </a:solidFill>
                <a:round/>
              </a:ln>
              <a:effectLst/>
            </c:spPr>
          </c:errBars>
          <c:xVal>
            <c:numRef>
              <c:f>Sheet1!$J$24:$J$32</c:f>
              <c:numCache>
                <c:formatCode>General</c:formatCode>
                <c:ptCount val="9"/>
                <c:pt idx="0">
                  <c:v>1</c:v>
                </c:pt>
                <c:pt idx="1">
                  <c:v>0.5</c:v>
                </c:pt>
                <c:pt idx="2">
                  <c:v>0.25</c:v>
                </c:pt>
                <c:pt idx="3">
                  <c:v>0.125</c:v>
                </c:pt>
                <c:pt idx="4">
                  <c:v>6.25E-2</c:v>
                </c:pt>
                <c:pt idx="5">
                  <c:v>3.125E-2</c:v>
                </c:pt>
                <c:pt idx="6">
                  <c:v>1.5625E-2</c:v>
                </c:pt>
                <c:pt idx="7">
                  <c:v>7.8125E-3</c:v>
                </c:pt>
                <c:pt idx="8">
                  <c:v>0</c:v>
                </c:pt>
              </c:numCache>
            </c:numRef>
          </c:xVal>
          <c:yVal>
            <c:numRef>
              <c:f>Sheet1!$E$2:$E$10</c:f>
              <c:numCache>
                <c:formatCode>General</c:formatCode>
                <c:ptCount val="9"/>
                <c:pt idx="0">
                  <c:v>0.66600000000000004</c:v>
                </c:pt>
                <c:pt idx="1">
                  <c:v>0.45799999999999996</c:v>
                </c:pt>
                <c:pt idx="2">
                  <c:v>0.29866666666666669</c:v>
                </c:pt>
                <c:pt idx="3">
                  <c:v>0.21566666666666667</c:v>
                </c:pt>
                <c:pt idx="4">
                  <c:v>0.15266666666666664</c:v>
                </c:pt>
                <c:pt idx="5">
                  <c:v>0.12933333333333333</c:v>
                </c:pt>
                <c:pt idx="6">
                  <c:v>0.11599999999999999</c:v>
                </c:pt>
                <c:pt idx="7">
                  <c:v>0.113</c:v>
                </c:pt>
                <c:pt idx="8">
                  <c:v>0.10199999999999999</c:v>
                </c:pt>
              </c:numCache>
            </c:numRef>
          </c:yVal>
          <c:smooth val="0"/>
        </c:ser>
        <c:dLbls>
          <c:showLegendKey val="0"/>
          <c:showVal val="0"/>
          <c:showCatName val="0"/>
          <c:showSerName val="0"/>
          <c:showPercent val="0"/>
          <c:showBubbleSize val="0"/>
        </c:dLbls>
        <c:axId val="322619328"/>
        <c:axId val="323210976"/>
      </c:scatterChart>
      <c:valAx>
        <c:axId val="322619328"/>
        <c:scaling>
          <c:orientation val="minMax"/>
        </c:scaling>
        <c:delete val="0"/>
        <c:axPos val="b"/>
        <c:majorGridlines>
          <c:spPr>
            <a:ln w="9525" cap="flat" cmpd="sng" algn="ctr">
              <a:solidFill>
                <a:schemeClr val="dk1">
                  <a:lumMod val="65000"/>
                  <a:lumOff val="35000"/>
                  <a:alpha val="75000"/>
                </a:schemeClr>
              </a:solidFill>
              <a:round/>
            </a:ln>
            <a:effectLst/>
          </c:spPr>
        </c:majorGridlines>
        <c:title>
          <c:tx>
            <c:rich>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Concentration</a:t>
                </a:r>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l-GR"/>
          </a:p>
        </c:txPr>
        <c:crossAx val="323210976"/>
        <c:crosses val="autoZero"/>
        <c:crossBetween val="midCat"/>
      </c:valAx>
      <c:valAx>
        <c:axId val="323210976"/>
        <c:scaling>
          <c:orientation val="minMax"/>
        </c:scaling>
        <c:delete val="0"/>
        <c:axPos val="l"/>
        <c:majorGridlines>
          <c:spPr>
            <a:ln w="9525" cap="flat" cmpd="sng" algn="ctr">
              <a:solidFill>
                <a:schemeClr val="dk1">
                  <a:lumMod val="65000"/>
                  <a:lumOff val="35000"/>
                  <a:alpha val="75000"/>
                </a:schemeClr>
              </a:solidFill>
              <a:round/>
            </a:ln>
            <a:effectLst/>
          </c:spPr>
        </c:majorGridlines>
        <c:title>
          <c:tx>
            <c:rich>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r>
                  <a:rPr lang="en-US"/>
                  <a:t>Absorbance</a:t>
                </a:r>
              </a:p>
            </c:rich>
          </c:tx>
          <c:layout/>
          <c:overlay val="0"/>
          <c:spPr>
            <a:noFill/>
            <a:ln>
              <a:noFill/>
            </a:ln>
            <a:effectLst/>
          </c:spPr>
          <c:txPr>
            <a:bodyPr rot="-5400000" spcFirstLastPara="1" vertOverflow="ellipsis" vert="horz" wrap="square" anchor="ctr" anchorCtr="1"/>
            <a:lstStyle/>
            <a:p>
              <a:pPr>
                <a:defRPr sz="900" b="1" i="0" u="none" strike="noStrike" kern="1200" baseline="0">
                  <a:solidFill>
                    <a:schemeClr val="lt1">
                      <a:lumMod val="75000"/>
                    </a:schemeClr>
                  </a:solidFill>
                  <a:latin typeface="+mn-lt"/>
                  <a:ea typeface="+mn-ea"/>
                  <a:cs typeface="+mn-cs"/>
                </a:defRPr>
              </a:pPr>
              <a:endParaRPr lang="el-GR"/>
            </a:p>
          </c:txPr>
        </c:title>
        <c:numFmt formatCode="General" sourceLinked="1"/>
        <c:majorTickMark val="none"/>
        <c:minorTickMark val="none"/>
        <c:tickLblPos val="nextTo"/>
        <c:spPr>
          <a:noFill/>
          <a:ln w="9525" cap="flat" cmpd="sng" algn="ctr">
            <a:solidFill>
              <a:schemeClr val="lt1">
                <a:lumMod val="50000"/>
              </a:schemeClr>
            </a:solidFill>
            <a:round/>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l-GR"/>
          </a:p>
        </c:txPr>
        <c:crossAx val="322619328"/>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l-G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Absorbance-concentration</a:t>
            </a:r>
          </a:p>
        </c:rich>
      </c:tx>
      <c:layout>
        <c:manualLayout>
          <c:xMode val="edge"/>
          <c:yMode val="edge"/>
          <c:x val="0.28023274950958027"/>
          <c:y val="3.2679738562091504E-3"/>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l-GR"/>
        </a:p>
      </c:txPr>
    </c:title>
    <c:autoTitleDeleted val="0"/>
    <c:plotArea>
      <c:layout>
        <c:manualLayout>
          <c:layoutTarget val="inner"/>
          <c:xMode val="edge"/>
          <c:yMode val="edge"/>
          <c:x val="5.4305826927651873E-2"/>
          <c:y val="6.8962482630847616E-2"/>
          <c:w val="0.89220234543490384"/>
          <c:h val="0.84916936853481551"/>
        </c:manualLayout>
      </c:layout>
      <c:barChart>
        <c:barDir val="col"/>
        <c:grouping val="clustered"/>
        <c:varyColors val="0"/>
        <c:ser>
          <c:idx val="0"/>
          <c:order val="0"/>
          <c:spPr>
            <a:solidFill>
              <a:schemeClr val="accent1">
                <a:alpha val="85000"/>
              </a:schemeClr>
            </a:solidFill>
            <a:ln w="9525" cap="flat" cmpd="sng" algn="ctr">
              <a:solidFill>
                <a:schemeClr val="lt1">
                  <a:alpha val="50000"/>
                </a:schemeClr>
              </a:solidFill>
              <a:round/>
            </a:ln>
            <a:effectLst/>
          </c:spPr>
          <c:invertIfNegative val="0"/>
          <c:errBars>
            <c:errBarType val="both"/>
            <c:errValType val="cust"/>
            <c:noEndCap val="0"/>
            <c:plus>
              <c:numRef>
                <c:f>Sheet1!$F$2:$F$10</c:f>
                <c:numCache>
                  <c:formatCode>General</c:formatCode>
                  <c:ptCount val="9"/>
                  <c:pt idx="0">
                    <c:v>4.5825756949558439E-3</c:v>
                  </c:pt>
                  <c:pt idx="1">
                    <c:v>2.2715633383201084E-2</c:v>
                  </c:pt>
                  <c:pt idx="2">
                    <c:v>2.5383721817994566E-2</c:v>
                  </c:pt>
                  <c:pt idx="3">
                    <c:v>1.171893055416464E-2</c:v>
                  </c:pt>
                  <c:pt idx="4">
                    <c:v>1.5275252316519479E-3</c:v>
                  </c:pt>
                  <c:pt idx="5">
                    <c:v>7.5055534994651419E-3</c:v>
                  </c:pt>
                  <c:pt idx="6">
                    <c:v>4.582575694955837E-3</c:v>
                  </c:pt>
                  <c:pt idx="7">
                    <c:v>2.0000000000000018E-3</c:v>
                  </c:pt>
                  <c:pt idx="8">
                    <c:v>2.6457513110645851E-3</c:v>
                  </c:pt>
                </c:numCache>
              </c:numRef>
            </c:plus>
            <c:minus>
              <c:numRef>
                <c:f>Sheet1!$F$2:$F$10</c:f>
                <c:numCache>
                  <c:formatCode>General</c:formatCode>
                  <c:ptCount val="9"/>
                  <c:pt idx="0">
                    <c:v>4.5825756949558439E-3</c:v>
                  </c:pt>
                  <c:pt idx="1">
                    <c:v>2.2715633383201084E-2</c:v>
                  </c:pt>
                  <c:pt idx="2">
                    <c:v>2.5383721817994566E-2</c:v>
                  </c:pt>
                  <c:pt idx="3">
                    <c:v>1.171893055416464E-2</c:v>
                  </c:pt>
                  <c:pt idx="4">
                    <c:v>1.5275252316519479E-3</c:v>
                  </c:pt>
                  <c:pt idx="5">
                    <c:v>7.5055534994651419E-3</c:v>
                  </c:pt>
                  <c:pt idx="6">
                    <c:v>4.582575694955837E-3</c:v>
                  </c:pt>
                  <c:pt idx="7">
                    <c:v>2.0000000000000018E-3</c:v>
                  </c:pt>
                  <c:pt idx="8">
                    <c:v>2.6457513110645851E-3</c:v>
                  </c:pt>
                </c:numCache>
              </c:numRef>
            </c:minus>
            <c:spPr>
              <a:noFill/>
              <a:ln w="9525">
                <a:solidFill>
                  <a:schemeClr val="dk1">
                    <a:lumMod val="65000"/>
                    <a:lumOff val="35000"/>
                  </a:schemeClr>
                </a:solidFill>
                <a:round/>
              </a:ln>
              <a:effectLst/>
            </c:spPr>
          </c:errBars>
          <c:cat>
            <c:numRef>
              <c:f>Sheet1!$A$2:$A$10</c:f>
              <c:numCache>
                <c:formatCode>#\ ???/???</c:formatCode>
                <c:ptCount val="9"/>
                <c:pt idx="0">
                  <c:v>1</c:v>
                </c:pt>
                <c:pt idx="1">
                  <c:v>0.5</c:v>
                </c:pt>
                <c:pt idx="2">
                  <c:v>0.25</c:v>
                </c:pt>
                <c:pt idx="3">
                  <c:v>0.125</c:v>
                </c:pt>
                <c:pt idx="4">
                  <c:v>6.25E-2</c:v>
                </c:pt>
                <c:pt idx="5">
                  <c:v>3.125E-2</c:v>
                </c:pt>
                <c:pt idx="6">
                  <c:v>1.5625E-2</c:v>
                </c:pt>
                <c:pt idx="7">
                  <c:v>7.8125E-3</c:v>
                </c:pt>
                <c:pt idx="8">
                  <c:v>0</c:v>
                </c:pt>
              </c:numCache>
            </c:numRef>
          </c:cat>
          <c:val>
            <c:numRef>
              <c:f>Sheet1!$E$2:$E$10</c:f>
              <c:numCache>
                <c:formatCode>General</c:formatCode>
                <c:ptCount val="9"/>
                <c:pt idx="0">
                  <c:v>0.66600000000000004</c:v>
                </c:pt>
                <c:pt idx="1">
                  <c:v>0.45799999999999996</c:v>
                </c:pt>
                <c:pt idx="2">
                  <c:v>0.29866666666666669</c:v>
                </c:pt>
                <c:pt idx="3">
                  <c:v>0.21566666666666667</c:v>
                </c:pt>
                <c:pt idx="4">
                  <c:v>0.15266666666666664</c:v>
                </c:pt>
                <c:pt idx="5">
                  <c:v>0.12933333333333333</c:v>
                </c:pt>
                <c:pt idx="6">
                  <c:v>0.11599999999999999</c:v>
                </c:pt>
                <c:pt idx="7">
                  <c:v>0.113</c:v>
                </c:pt>
                <c:pt idx="8">
                  <c:v>0.10199999999999999</c:v>
                </c:pt>
              </c:numCache>
            </c:numRef>
          </c:val>
        </c:ser>
        <c:dLbls>
          <c:showLegendKey val="0"/>
          <c:showVal val="0"/>
          <c:showCatName val="0"/>
          <c:showSerName val="0"/>
          <c:showPercent val="0"/>
          <c:showBubbleSize val="0"/>
        </c:dLbls>
        <c:gapWidth val="65"/>
        <c:axId val="323211760"/>
        <c:axId val="323212152"/>
      </c:barChart>
      <c:catAx>
        <c:axId val="323211760"/>
        <c:scaling>
          <c:orientation val="minMax"/>
        </c:scaling>
        <c:delete val="0"/>
        <c:axPos val="b"/>
        <c:title>
          <c:tx>
            <c:rich>
              <a:bodyPr rot="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a:t>Concentration</a:t>
                </a:r>
              </a:p>
            </c:rich>
          </c:tx>
          <c:layout/>
          <c:overlay val="0"/>
          <c:spPr>
            <a:noFill/>
            <a:ln>
              <a:noFill/>
            </a:ln>
            <a:effectLst/>
          </c:spPr>
          <c:txPr>
            <a:bodyPr rot="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el-GR"/>
            </a:p>
          </c:txPr>
        </c:title>
        <c:numFmt formatCode="#\ ???/???"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900" b="0" i="0" u="none" strike="noStrike" kern="1200" cap="all" baseline="0">
                <a:solidFill>
                  <a:schemeClr val="dk1">
                    <a:lumMod val="75000"/>
                    <a:lumOff val="25000"/>
                  </a:schemeClr>
                </a:solidFill>
                <a:latin typeface="+mn-lt"/>
                <a:ea typeface="+mn-ea"/>
                <a:cs typeface="+mn-cs"/>
              </a:defRPr>
            </a:pPr>
            <a:endParaRPr lang="el-GR"/>
          </a:p>
        </c:txPr>
        <c:crossAx val="323212152"/>
        <c:crosses val="autoZero"/>
        <c:auto val="1"/>
        <c:lblAlgn val="ctr"/>
        <c:lblOffset val="100"/>
        <c:noMultiLvlLbl val="0"/>
      </c:catAx>
      <c:valAx>
        <c:axId val="323212152"/>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title>
          <c:tx>
            <c:rich>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r>
                  <a:rPr lang="en-US"/>
                  <a:t>Absorbance</a:t>
                </a:r>
              </a:p>
            </c:rich>
          </c:tx>
          <c:layout>
            <c:manualLayout>
              <c:xMode val="edge"/>
              <c:yMode val="edge"/>
              <c:x val="0"/>
              <c:y val="0.41135957739042522"/>
            </c:manualLayout>
          </c:layout>
          <c:overlay val="0"/>
          <c:spPr>
            <a:noFill/>
            <a:ln>
              <a:noFill/>
            </a:ln>
            <a:effectLst/>
          </c:spPr>
          <c:txPr>
            <a:bodyPr rot="-5400000" spcFirstLastPara="1" vertOverflow="ellipsis" vert="horz" wrap="square" anchor="ctr" anchorCtr="1"/>
            <a:lstStyle/>
            <a:p>
              <a:pPr>
                <a:defRPr sz="900" b="1" i="0" u="none" strike="noStrike" kern="1200" baseline="0">
                  <a:solidFill>
                    <a:schemeClr val="dk1">
                      <a:lumMod val="75000"/>
                      <a:lumOff val="25000"/>
                    </a:schemeClr>
                  </a:solidFill>
                  <a:latin typeface="+mn-lt"/>
                  <a:ea typeface="+mn-ea"/>
                  <a:cs typeface="+mn-cs"/>
                </a:defRPr>
              </a:pPr>
              <a:endParaRPr lang="el-GR"/>
            </a:p>
          </c:txPr>
        </c:title>
        <c:numFmt formatCode="General" sourceLinked="1"/>
        <c:majorTickMark val="none"/>
        <c:minorTickMark val="none"/>
        <c:tickLblPos val="nextTo"/>
        <c:crossAx val="323211760"/>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l-G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Cells/well</a:t>
            </a:r>
          </a:p>
        </c:rich>
      </c:tx>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l-GR"/>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1"/>
          <c:order val="0"/>
          <c:spPr>
            <a:gradFill rotWithShape="1">
              <a:gsLst>
                <a:gs pos="0">
                  <a:schemeClr val="accent1">
                    <a:tint val="77000"/>
                    <a:shade val="51000"/>
                    <a:satMod val="130000"/>
                  </a:schemeClr>
                </a:gs>
                <a:gs pos="80000">
                  <a:schemeClr val="accent1">
                    <a:tint val="77000"/>
                    <a:shade val="93000"/>
                    <a:satMod val="130000"/>
                  </a:schemeClr>
                </a:gs>
                <a:gs pos="100000">
                  <a:schemeClr val="accent1">
                    <a:tint val="77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el-G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strRef>
              <c:f>Sheet1!$L$26:$L$32</c:f>
              <c:strCache>
                <c:ptCount val="7"/>
                <c:pt idx="0">
                  <c:v>Plex</c:v>
                </c:pt>
                <c:pt idx="1">
                  <c:v>Plex</c:v>
                </c:pt>
                <c:pt idx="2">
                  <c:v>Plex</c:v>
                </c:pt>
                <c:pt idx="3">
                  <c:v>PDMS</c:v>
                </c:pt>
                <c:pt idx="4">
                  <c:v>PDMS</c:v>
                </c:pt>
                <c:pt idx="5">
                  <c:v>PDMS</c:v>
                </c:pt>
                <c:pt idx="6">
                  <c:v>plex</c:v>
                </c:pt>
              </c:strCache>
            </c:strRef>
          </c:cat>
          <c:val>
            <c:numRef>
              <c:f>Sheet1!$F$14:$F$20</c:f>
              <c:numCache>
                <c:formatCode>General</c:formatCode>
                <c:ptCount val="7"/>
                <c:pt idx="0">
                  <c:v>235807</c:v>
                </c:pt>
                <c:pt idx="1">
                  <c:v>119138</c:v>
                </c:pt>
                <c:pt idx="2">
                  <c:v>142696</c:v>
                </c:pt>
                <c:pt idx="3">
                  <c:v>64168</c:v>
                </c:pt>
                <c:pt idx="4">
                  <c:v>89970</c:v>
                </c:pt>
                <c:pt idx="5">
                  <c:v>27148</c:v>
                </c:pt>
                <c:pt idx="6">
                  <c:v>118577</c:v>
                </c:pt>
              </c:numCache>
            </c:numRef>
          </c:val>
        </c:ser>
        <c:dLbls>
          <c:showLegendKey val="0"/>
          <c:showVal val="1"/>
          <c:showCatName val="0"/>
          <c:showSerName val="0"/>
          <c:showPercent val="0"/>
          <c:showBubbleSize val="0"/>
        </c:dLbls>
        <c:gapWidth val="150"/>
        <c:shape val="box"/>
        <c:axId val="323212936"/>
        <c:axId val="323213328"/>
        <c:axId val="0"/>
      </c:bar3DChart>
      <c:catAx>
        <c:axId val="323212936"/>
        <c:scaling>
          <c:orientation val="minMax"/>
        </c:scaling>
        <c:delete val="0"/>
        <c:axPos val="b"/>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323213328"/>
        <c:crosses val="autoZero"/>
        <c:auto val="1"/>
        <c:lblAlgn val="ctr"/>
        <c:lblOffset val="100"/>
        <c:noMultiLvlLbl val="0"/>
      </c:catAx>
      <c:valAx>
        <c:axId val="323213328"/>
        <c:scaling>
          <c:orientation val="minMax"/>
        </c:scaling>
        <c:delete val="0"/>
        <c:axPos val="l"/>
        <c:majorGridlines>
          <c:spPr>
            <a:ln w="9525" cap="flat" cmpd="sng" algn="ctr">
              <a:solidFill>
                <a:schemeClr val="dk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l-GR"/>
          </a:p>
        </c:txPr>
        <c:crossAx val="323212936"/>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l-G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000" kern="1200"/>
  </cs:chartArea>
  <cs:dataLabel>
    <cs:lnRef idx="0"/>
    <cs:fillRef idx="0"/>
    <cs:effectRef idx="0"/>
    <cs:fontRef idx="minor">
      <a:schemeClr val="lt1"/>
    </cs:fontRef>
    <cs:spPr/>
    <cs:defRPr sz="10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00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45">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3"/>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tx1"/>
    </cs:fontRef>
    <cs:spPr>
      <a:ln w="9525" cap="flat" cmpd="sng" algn="ctr">
        <a:solidFill>
          <a:schemeClr val="dk1">
            <a:lumMod val="65000"/>
            <a:lumOff val="35000"/>
            <a:alpha val="75000"/>
          </a:schemeClr>
        </a:solidFill>
        <a:round/>
      </a:ln>
    </cs:spPr>
  </cs:gridlineMajor>
  <cs:gridlineMinor>
    <cs:lnRef idx="0"/>
    <cs:fillRef idx="0"/>
    <cs:effectRef idx="0"/>
    <cs:fontRef idx="minor">
      <a:schemeClr val="tx1"/>
    </cs:fontRef>
    <cs:spPr>
      <a:ln w="9525" cap="flat" cmpd="sng" algn="ctr">
        <a:solidFill>
          <a:schemeClr val="dk1">
            <a:lumMod val="65000"/>
            <a:lumOff val="35000"/>
            <a:alpha val="25000"/>
          </a:schemeClr>
        </a:soli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spPr>
      <a:ln w="9525" cap="flat" cmpd="sng" algn="ctr">
        <a:solidFill>
          <a:schemeClr val="lt1">
            <a:lumMod val="50000"/>
          </a:schemeClr>
        </a:solidFill>
        <a:round/>
      </a:ln>
    </cs:spPr>
    <cs:defRPr sz="900" kern="1200"/>
    <cs:bodyPr/>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218CA1-9C95-475C-B87D-378AC13667C3}" type="datetimeFigureOut">
              <a:rPr lang="el-GR" smtClean="0"/>
              <a:t>20/1/2015</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DB5591-645A-42C2-9398-5C8CF0D12B73}" type="slidenum">
              <a:rPr lang="el-GR" smtClean="0"/>
              <a:t>‹#›</a:t>
            </a:fld>
            <a:endParaRPr lang="el-GR"/>
          </a:p>
        </p:txBody>
      </p:sp>
    </p:spTree>
    <p:extLst>
      <p:ext uri="{BB962C8B-B14F-4D97-AF65-F5344CB8AC3E}">
        <p14:creationId xmlns:p14="http://schemas.microsoft.com/office/powerpoint/2010/main" val="814722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D3DB5591-645A-42C2-9398-5C8CF0D12B73}" type="slidenum">
              <a:rPr lang="el-GR" smtClean="0"/>
              <a:t>13</a:t>
            </a:fld>
            <a:endParaRPr lang="el-GR"/>
          </a:p>
        </p:txBody>
      </p:sp>
    </p:spTree>
    <p:extLst>
      <p:ext uri="{BB962C8B-B14F-4D97-AF65-F5344CB8AC3E}">
        <p14:creationId xmlns:p14="http://schemas.microsoft.com/office/powerpoint/2010/main" val="751387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10"/>
          </p:nvPr>
        </p:nvSpPr>
        <p:spPr/>
        <p:txBody>
          <a:bodyPr/>
          <a:lstStyle/>
          <a:p>
            <a:fld id="{D3DB5591-645A-42C2-9398-5C8CF0D12B73}" type="slidenum">
              <a:rPr lang="el-GR" smtClean="0"/>
              <a:t>15</a:t>
            </a:fld>
            <a:endParaRPr lang="el-GR"/>
          </a:p>
        </p:txBody>
      </p:sp>
    </p:spTree>
    <p:extLst>
      <p:ext uri="{BB962C8B-B14F-4D97-AF65-F5344CB8AC3E}">
        <p14:creationId xmlns:p14="http://schemas.microsoft.com/office/powerpoint/2010/main" val="19162128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D3DB5591-645A-42C2-9398-5C8CF0D12B73}" type="slidenum">
              <a:rPr lang="el-GR" smtClean="0"/>
              <a:t>17</a:t>
            </a:fld>
            <a:endParaRPr lang="el-GR"/>
          </a:p>
        </p:txBody>
      </p:sp>
    </p:spTree>
    <p:extLst>
      <p:ext uri="{BB962C8B-B14F-4D97-AF65-F5344CB8AC3E}">
        <p14:creationId xmlns:p14="http://schemas.microsoft.com/office/powerpoint/2010/main" val="4000503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1/20/2015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1/20/2015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1/20/2015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1/20/2015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1/20/2015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1/20/2015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1/20/2015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1/20/2015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3568" y="222422"/>
            <a:ext cx="11032112" cy="4102690"/>
          </a:xfrm>
        </p:spPr>
        <p:txBody>
          <a:bodyPr>
            <a:normAutofit/>
          </a:bodyPr>
          <a:lstStyle/>
          <a:p>
            <a:r>
              <a:rPr lang="el-GR" sz="2800" b="1" dirty="0" smtClean="0">
                <a:solidFill>
                  <a:schemeClr val="tx1"/>
                </a:solidFill>
              </a:rPr>
              <a:t>ΕΘΝΙΚΟ ΜΕΤΣΟΒΙΟ ΠΟΛΥΤΕΧΝΕΙΟ</a:t>
            </a:r>
            <a:r>
              <a:rPr lang="el-GR" sz="2400" b="1" dirty="0" smtClean="0">
                <a:solidFill>
                  <a:schemeClr val="tx1"/>
                </a:solidFill>
              </a:rPr>
              <a:t/>
            </a:r>
            <a:br>
              <a:rPr lang="el-GR" sz="2400" b="1" dirty="0" smtClean="0">
                <a:solidFill>
                  <a:schemeClr val="tx1"/>
                </a:solidFill>
              </a:rPr>
            </a:br>
            <a:r>
              <a:rPr lang="el-GR" sz="2400" b="1" dirty="0" smtClean="0">
                <a:solidFill>
                  <a:schemeClr val="tx1"/>
                </a:solidFill>
              </a:rPr>
              <a:t>ΣΧΟΛΗ ΜΗΧΑΝΟΛΟΓΩΝ ΜΗΧΑΝΙΚΩΝ</a:t>
            </a:r>
            <a:r>
              <a:rPr lang="el-GR" sz="1400" dirty="0" smtClean="0">
                <a:solidFill>
                  <a:schemeClr val="tx1"/>
                </a:solidFill>
              </a:rPr>
              <a:t/>
            </a:r>
            <a:br>
              <a:rPr lang="el-GR" sz="1400" dirty="0" smtClean="0">
                <a:solidFill>
                  <a:schemeClr val="tx1"/>
                </a:solidFill>
              </a:rPr>
            </a:br>
            <a:r>
              <a:rPr lang="el-GR" sz="1400" dirty="0">
                <a:solidFill>
                  <a:schemeClr val="tx1"/>
                </a:solidFill>
              </a:rPr>
              <a:t/>
            </a:r>
            <a:br>
              <a:rPr lang="el-GR" sz="1400" dirty="0">
                <a:solidFill>
                  <a:schemeClr val="tx1"/>
                </a:solidFill>
              </a:rPr>
            </a:br>
            <a:r>
              <a:rPr lang="el-GR" sz="1400" dirty="0" smtClean="0">
                <a:solidFill>
                  <a:schemeClr val="tx1"/>
                </a:solidFill>
              </a:rPr>
              <a:t/>
            </a:r>
            <a:br>
              <a:rPr lang="el-GR" sz="1400" dirty="0" smtClean="0">
                <a:solidFill>
                  <a:schemeClr val="tx1"/>
                </a:solidFill>
              </a:rPr>
            </a:br>
            <a:r>
              <a:rPr lang="el-GR" sz="1400" dirty="0" smtClean="0">
                <a:solidFill>
                  <a:schemeClr val="tx1"/>
                </a:solidFill>
              </a:rPr>
              <a:t/>
            </a:r>
            <a:br>
              <a:rPr lang="el-GR" sz="1400" dirty="0" smtClean="0">
                <a:solidFill>
                  <a:schemeClr val="tx1"/>
                </a:solidFill>
              </a:rPr>
            </a:br>
            <a:r>
              <a:rPr lang="el-GR" sz="1400" dirty="0" smtClean="0">
                <a:solidFill>
                  <a:schemeClr val="tx1"/>
                </a:solidFill>
              </a:rPr>
              <a:t/>
            </a:r>
            <a:br>
              <a:rPr lang="el-GR" sz="1400" dirty="0" smtClean="0">
                <a:solidFill>
                  <a:schemeClr val="tx1"/>
                </a:solidFill>
              </a:rPr>
            </a:br>
            <a:r>
              <a:rPr lang="el-GR" sz="2000" b="1" dirty="0" smtClean="0">
                <a:solidFill>
                  <a:schemeClr val="tx1"/>
                </a:solidFill>
              </a:rPr>
              <a:t/>
            </a:r>
            <a:br>
              <a:rPr lang="el-GR" sz="2000" b="1" dirty="0" smtClean="0">
                <a:solidFill>
                  <a:schemeClr val="tx1"/>
                </a:solidFill>
              </a:rPr>
            </a:br>
            <a:r>
              <a:rPr lang="el-GR" sz="2000" b="1" dirty="0" smtClean="0">
                <a:solidFill>
                  <a:schemeClr val="tx1"/>
                </a:solidFill>
              </a:rPr>
              <a:t>ΕΜΒΙΟΜΗΧΑΝΙΚΗ &amp; ΒΙΟΙΑΤΡΙΚΗ ΤΕΧΝΟΛΟΓΙΑ</a:t>
            </a:r>
            <a:br>
              <a:rPr lang="el-GR" sz="2000" b="1" dirty="0" smtClean="0">
                <a:solidFill>
                  <a:schemeClr val="tx1"/>
                </a:solidFill>
              </a:rPr>
            </a:br>
            <a:r>
              <a:rPr lang="el-GR" sz="2000" b="1" dirty="0" smtClean="0">
                <a:solidFill>
                  <a:schemeClr val="tx1"/>
                </a:solidFill>
              </a:rPr>
              <a:t>9</a:t>
            </a:r>
            <a:r>
              <a:rPr lang="el-GR" sz="2000" b="1" baseline="30000" dirty="0" smtClean="0">
                <a:solidFill>
                  <a:schemeClr val="tx1"/>
                </a:solidFill>
              </a:rPr>
              <a:t>ο</a:t>
            </a:r>
            <a:r>
              <a:rPr lang="el-GR" sz="2000" b="1" dirty="0" smtClean="0">
                <a:solidFill>
                  <a:schemeClr val="tx1"/>
                </a:solidFill>
              </a:rPr>
              <a:t> ΕΞΑΜΗΝΟ </a:t>
            </a:r>
            <a:r>
              <a:rPr lang="el-GR" sz="2000" b="1" dirty="0" smtClean="0"/>
              <a:t/>
            </a:r>
            <a:br>
              <a:rPr lang="el-GR" sz="2000" b="1" dirty="0" smtClean="0"/>
            </a:br>
            <a:r>
              <a:rPr lang="el-GR" sz="2000" b="1" dirty="0"/>
              <a:t/>
            </a:r>
            <a:br>
              <a:rPr lang="el-GR" sz="2000" b="1" dirty="0"/>
            </a:br>
            <a:r>
              <a:rPr lang="el-GR" sz="2000" b="1" dirty="0" smtClean="0"/>
              <a:t/>
            </a:r>
            <a:br>
              <a:rPr lang="el-GR" sz="2000" b="1" dirty="0" smtClean="0"/>
            </a:br>
            <a:r>
              <a:rPr lang="el-GR" sz="2000" b="1" dirty="0"/>
              <a:t/>
            </a:r>
            <a:br>
              <a:rPr lang="el-GR" sz="2000" b="1" dirty="0"/>
            </a:br>
            <a:r>
              <a:rPr lang="el-GR" sz="1400" dirty="0" smtClean="0"/>
              <a:t/>
            </a:r>
            <a:br>
              <a:rPr lang="el-GR" sz="1400" dirty="0" smtClean="0"/>
            </a:br>
            <a:r>
              <a:rPr lang="el-GR" sz="1400" b="1" u="sng" dirty="0" smtClean="0"/>
              <a:t/>
            </a:r>
            <a:br>
              <a:rPr lang="el-GR" sz="1400" b="1" u="sng" dirty="0" smtClean="0"/>
            </a:br>
            <a:endParaRPr lang="el-GR" sz="1400" dirty="0"/>
          </a:p>
        </p:txBody>
      </p:sp>
      <p:sp>
        <p:nvSpPr>
          <p:cNvPr id="3" name="Subtitle 2"/>
          <p:cNvSpPr>
            <a:spLocks noGrp="1"/>
          </p:cNvSpPr>
          <p:nvPr>
            <p:ph type="subTitle" idx="1"/>
          </p:nvPr>
        </p:nvSpPr>
        <p:spPr/>
        <p:txBody>
          <a:bodyPr>
            <a:normAutofit/>
          </a:bodyPr>
          <a:lstStyle/>
          <a:p>
            <a:pPr algn="ctr"/>
            <a:r>
              <a:rPr lang="el-GR" sz="2000" b="1" dirty="0" smtClean="0"/>
              <a:t>‘</a:t>
            </a:r>
            <a:r>
              <a:rPr lang="en-US" sz="2000" b="1" dirty="0" smtClean="0"/>
              <a:t>Measuring </a:t>
            </a:r>
            <a:r>
              <a:rPr lang="en-US" sz="2000" b="1" dirty="0"/>
              <a:t>protein </a:t>
            </a:r>
            <a:r>
              <a:rPr lang="en-US" sz="2000" b="1" dirty="0" smtClean="0"/>
              <a:t>concentration </a:t>
            </a:r>
            <a:r>
              <a:rPr lang="en-US" sz="2000" b="1" dirty="0"/>
              <a:t>with the BCA Protein </a:t>
            </a:r>
            <a:r>
              <a:rPr lang="en-US" sz="2000" b="1" dirty="0" smtClean="0"/>
              <a:t>Assay</a:t>
            </a:r>
            <a:r>
              <a:rPr lang="el-GR" sz="2000" b="1" dirty="0" smtClean="0"/>
              <a:t>’</a:t>
            </a:r>
            <a:r>
              <a:rPr lang="en-US" sz="2000" b="1" dirty="0" smtClean="0"/>
              <a:t> </a:t>
            </a:r>
            <a:endParaRPr lang="el-GR" sz="2000" b="1" dirty="0" smtClean="0"/>
          </a:p>
          <a:p>
            <a:pPr algn="ctr"/>
            <a:r>
              <a:rPr lang="el-GR" sz="2000" b="1" dirty="0" smtClean="0"/>
              <a:t>Μητροσ </a:t>
            </a:r>
            <a:r>
              <a:rPr lang="el-GR" sz="2000" b="1" dirty="0" err="1" smtClean="0"/>
              <a:t>ζησοσ</a:t>
            </a:r>
            <a:r>
              <a:rPr lang="el-GR" sz="2000" b="1" dirty="0" smtClean="0"/>
              <a:t> &amp; </a:t>
            </a:r>
            <a:r>
              <a:rPr lang="el-GR" sz="2000" b="1" dirty="0" err="1" smtClean="0"/>
              <a:t>τσουμακης</a:t>
            </a:r>
            <a:r>
              <a:rPr lang="el-GR" sz="2000" b="1" dirty="0" smtClean="0"/>
              <a:t> </a:t>
            </a:r>
            <a:r>
              <a:rPr lang="el-GR" sz="2000" b="1" dirty="0" err="1" smtClean="0"/>
              <a:t>μιχαλης</a:t>
            </a:r>
            <a:endParaRPr lang="el-GR" sz="2000"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5307" y="600821"/>
            <a:ext cx="5567407" cy="37242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570737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err="1">
                <a:solidFill>
                  <a:schemeClr val="tx1"/>
                </a:solidFill>
              </a:rPr>
              <a:t>Resazurin</a:t>
            </a:r>
            <a:r>
              <a:rPr lang="en-US" b="1" dirty="0">
                <a:solidFill>
                  <a:schemeClr val="tx1"/>
                </a:solidFill>
              </a:rPr>
              <a:t> </a:t>
            </a:r>
            <a:endParaRPr lang="el-GR" dirty="0">
              <a:solidFill>
                <a:schemeClr val="tx1"/>
              </a:solidFill>
            </a:endParaRPr>
          </a:p>
        </p:txBody>
      </p:sp>
      <p:sp>
        <p:nvSpPr>
          <p:cNvPr id="3" name="Content Placeholder 2"/>
          <p:cNvSpPr>
            <a:spLocks noGrp="1"/>
          </p:cNvSpPr>
          <p:nvPr>
            <p:ph idx="1"/>
          </p:nvPr>
        </p:nvSpPr>
        <p:spPr/>
        <p:txBody>
          <a:bodyPr>
            <a:normAutofit lnSpcReduction="10000"/>
          </a:bodyPr>
          <a:lstStyle/>
          <a:p>
            <a:r>
              <a:rPr lang="el-GR" dirty="0">
                <a:solidFill>
                  <a:schemeClr val="tx1"/>
                </a:solidFill>
              </a:rPr>
              <a:t>Είναι μια μέθοδος προσδιορισμού των βιώσιμών κυττάρων. Ωστοσο χρησιμοποιείται και για των προσδιορισμό του αριθμού των πρωτεινών σε βιώσιμα κύτταρα εφόσον γνωρίζουμε τον μέσο αριθμό πρωτεινών που φέρουν τα κύτταρα της καλλιέργειάς μας.</a:t>
            </a:r>
          </a:p>
          <a:p>
            <a:pPr>
              <a:buFont typeface="Wingdings" panose="05000000000000000000" pitchFamily="2" charset="2"/>
              <a:buChar char="Ø"/>
            </a:pPr>
            <a:r>
              <a:rPr lang="el-GR" dirty="0">
                <a:solidFill>
                  <a:schemeClr val="tx1"/>
                </a:solidFill>
              </a:rPr>
              <a:t>Η ρεσαζουρίνη (</a:t>
            </a:r>
            <a:r>
              <a:rPr lang="en-US" dirty="0" err="1">
                <a:solidFill>
                  <a:schemeClr val="tx1"/>
                </a:solidFill>
              </a:rPr>
              <a:t>resazurin</a:t>
            </a:r>
            <a:r>
              <a:rPr lang="el-GR" dirty="0">
                <a:solidFill>
                  <a:schemeClr val="tx1"/>
                </a:solidFill>
              </a:rPr>
              <a:t>) </a:t>
            </a:r>
            <a:r>
              <a:rPr lang="el-GR" dirty="0" smtClean="0">
                <a:solidFill>
                  <a:schemeClr val="tx1"/>
                </a:solidFill>
              </a:rPr>
              <a:t>τοποθετείται απευθείας  στα κύτταρα </a:t>
            </a:r>
            <a:r>
              <a:rPr lang="el-GR" dirty="0">
                <a:solidFill>
                  <a:schemeClr val="tx1"/>
                </a:solidFill>
              </a:rPr>
              <a:t>της </a:t>
            </a:r>
            <a:r>
              <a:rPr lang="el-GR" dirty="0" smtClean="0">
                <a:solidFill>
                  <a:schemeClr val="tx1"/>
                </a:solidFill>
              </a:rPr>
              <a:t>καλλιέργειας (μπλε χρώμα)</a:t>
            </a:r>
          </a:p>
          <a:p>
            <a:pPr>
              <a:buFont typeface="Wingdings" panose="05000000000000000000" pitchFamily="2" charset="2"/>
              <a:buChar char="Ø"/>
            </a:pPr>
            <a:r>
              <a:rPr lang="el-GR" dirty="0" smtClean="0">
                <a:solidFill>
                  <a:schemeClr val="tx1"/>
                </a:solidFill>
              </a:rPr>
              <a:t>Τα </a:t>
            </a:r>
            <a:r>
              <a:rPr lang="el-GR" dirty="0">
                <a:solidFill>
                  <a:schemeClr val="tx1"/>
                </a:solidFill>
              </a:rPr>
              <a:t>βιώσιμα κύτταρα με ενεργό μεταβολισμό μετατρέπουν την ρεσαζουρίνη σε ρεσορουφίνη (</a:t>
            </a:r>
            <a:r>
              <a:rPr lang="en-US" dirty="0" err="1">
                <a:solidFill>
                  <a:schemeClr val="tx1"/>
                </a:solidFill>
              </a:rPr>
              <a:t>resorufin</a:t>
            </a:r>
            <a:r>
              <a:rPr lang="el-GR" dirty="0">
                <a:solidFill>
                  <a:schemeClr val="tx1"/>
                </a:solidFill>
              </a:rPr>
              <a:t>), η οποία έχει χρώμα ρόζ και </a:t>
            </a:r>
            <a:r>
              <a:rPr lang="el-GR" dirty="0" smtClean="0">
                <a:solidFill>
                  <a:schemeClr val="tx1"/>
                </a:solidFill>
              </a:rPr>
              <a:t>φθορίζον</a:t>
            </a:r>
          </a:p>
          <a:p>
            <a:pPr marL="0" indent="0">
              <a:buNone/>
            </a:pPr>
            <a:r>
              <a:rPr lang="el-GR" dirty="0" smtClean="0">
                <a:solidFill>
                  <a:schemeClr val="tx1"/>
                </a:solidFill>
              </a:rPr>
              <a:t>+φθηνή</a:t>
            </a:r>
            <a:r>
              <a:rPr lang="el-GR" dirty="0">
                <a:solidFill>
                  <a:schemeClr val="tx1"/>
                </a:solidFill>
              </a:rPr>
              <a:t>, </a:t>
            </a:r>
            <a:endParaRPr lang="el-GR" dirty="0" smtClean="0">
              <a:solidFill>
                <a:schemeClr val="tx1"/>
              </a:solidFill>
            </a:endParaRPr>
          </a:p>
          <a:p>
            <a:pPr marL="0" indent="0">
              <a:buNone/>
            </a:pPr>
            <a:r>
              <a:rPr lang="el-GR" dirty="0" smtClean="0">
                <a:solidFill>
                  <a:schemeClr val="tx1"/>
                </a:solidFill>
              </a:rPr>
              <a:t>+σχετικά ευαίσθητη</a:t>
            </a:r>
          </a:p>
          <a:p>
            <a:pPr marL="0" indent="0">
              <a:buNone/>
            </a:pPr>
            <a:r>
              <a:rPr lang="el-GR" dirty="0" smtClean="0">
                <a:solidFill>
                  <a:schemeClr val="tx1"/>
                </a:solidFill>
              </a:rPr>
              <a:t>- παρεμβάλλουσες ουσίες</a:t>
            </a:r>
          </a:p>
          <a:p>
            <a:pPr marL="0" indent="0">
              <a:buNone/>
            </a:pPr>
            <a:r>
              <a:rPr lang="el-GR" dirty="0" smtClean="0">
                <a:solidFill>
                  <a:schemeClr val="tx1"/>
                </a:solidFill>
              </a:rPr>
              <a:t>-μεγάλος χρόνος επώασης</a:t>
            </a:r>
            <a:endParaRPr lang="el-GR" dirty="0">
              <a:solidFill>
                <a:schemeClr val="tx1"/>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075170" y="3718560"/>
            <a:ext cx="3364230" cy="2263140"/>
          </a:xfrm>
          <a:prstGeom prst="rect">
            <a:avLst/>
          </a:prstGeom>
        </p:spPr>
      </p:pic>
    </p:spTree>
    <p:extLst>
      <p:ext uri="{BB962C8B-B14F-4D97-AF65-F5344CB8AC3E}">
        <p14:creationId xmlns:p14="http://schemas.microsoft.com/office/powerpoint/2010/main" val="245623664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MTT</a:t>
            </a:r>
            <a:endParaRPr lang="el-GR" b="1" dirty="0">
              <a:solidFill>
                <a:schemeClr val="tx1"/>
              </a:solidFill>
            </a:endParaRPr>
          </a:p>
        </p:txBody>
      </p:sp>
      <p:sp>
        <p:nvSpPr>
          <p:cNvPr id="3" name="Content Placeholder 2"/>
          <p:cNvSpPr>
            <a:spLocks noGrp="1"/>
          </p:cNvSpPr>
          <p:nvPr>
            <p:ph idx="1"/>
          </p:nvPr>
        </p:nvSpPr>
        <p:spPr/>
        <p:txBody>
          <a:bodyPr>
            <a:normAutofit fontScale="77500" lnSpcReduction="20000"/>
          </a:bodyPr>
          <a:lstStyle/>
          <a:p>
            <a:pPr marL="0" indent="0">
              <a:buNone/>
            </a:pPr>
            <a:r>
              <a:rPr lang="el-GR" sz="2600" dirty="0" smtClean="0">
                <a:solidFill>
                  <a:schemeClr val="tx1"/>
                </a:solidFill>
              </a:rPr>
              <a:t>Είναι </a:t>
            </a:r>
            <a:r>
              <a:rPr lang="el-GR" sz="2600" dirty="0">
                <a:solidFill>
                  <a:schemeClr val="tx1"/>
                </a:solidFill>
              </a:rPr>
              <a:t>μέθοδος προσδιορισμού απ ευθείας των βιώσιμων κυττάρων. </a:t>
            </a:r>
            <a:endParaRPr lang="el-GR" sz="2600" dirty="0" smtClean="0">
              <a:solidFill>
                <a:schemeClr val="tx1"/>
              </a:solidFill>
            </a:endParaRPr>
          </a:p>
          <a:p>
            <a:r>
              <a:rPr lang="el-GR" sz="2600" dirty="0" smtClean="0">
                <a:solidFill>
                  <a:schemeClr val="tx1"/>
                </a:solidFill>
              </a:rPr>
              <a:t>Χρησιμοποιείται </a:t>
            </a:r>
            <a:r>
              <a:rPr lang="el-GR" sz="2600" dirty="0">
                <a:solidFill>
                  <a:schemeClr val="tx1"/>
                </a:solidFill>
              </a:rPr>
              <a:t>για δείγματα με συγκέντρωση από 0.2 - 0.5 </a:t>
            </a:r>
            <a:r>
              <a:rPr lang="en-US" sz="2600" dirty="0">
                <a:solidFill>
                  <a:schemeClr val="tx1"/>
                </a:solidFill>
              </a:rPr>
              <a:t>mg</a:t>
            </a:r>
            <a:r>
              <a:rPr lang="el-GR" sz="2600" dirty="0">
                <a:solidFill>
                  <a:schemeClr val="tx1"/>
                </a:solidFill>
              </a:rPr>
              <a:t> / </a:t>
            </a:r>
            <a:r>
              <a:rPr lang="en-US" sz="2600" dirty="0">
                <a:solidFill>
                  <a:schemeClr val="tx1"/>
                </a:solidFill>
              </a:rPr>
              <a:t>ml</a:t>
            </a:r>
            <a:r>
              <a:rPr lang="el-GR" sz="2600" dirty="0">
                <a:solidFill>
                  <a:schemeClr val="tx1"/>
                </a:solidFill>
              </a:rPr>
              <a:t>. </a:t>
            </a:r>
            <a:endParaRPr lang="el-GR" sz="2600" dirty="0" smtClean="0">
              <a:solidFill>
                <a:schemeClr val="tx1"/>
              </a:solidFill>
            </a:endParaRPr>
          </a:p>
          <a:p>
            <a:r>
              <a:rPr lang="el-GR" sz="2600" dirty="0" smtClean="0">
                <a:solidFill>
                  <a:schemeClr val="tx1"/>
                </a:solidFill>
              </a:rPr>
              <a:t>Απαιτείται </a:t>
            </a:r>
            <a:r>
              <a:rPr lang="el-GR" sz="2600" dirty="0">
                <a:solidFill>
                  <a:schemeClr val="tx1"/>
                </a:solidFill>
              </a:rPr>
              <a:t>επωάση για 1 έως 4 ώρες. </a:t>
            </a:r>
            <a:endParaRPr lang="el-GR" sz="2600" dirty="0" smtClean="0">
              <a:solidFill>
                <a:schemeClr val="tx1"/>
              </a:solidFill>
            </a:endParaRPr>
          </a:p>
          <a:p>
            <a:r>
              <a:rPr lang="el-GR" sz="2600" dirty="0" smtClean="0">
                <a:solidFill>
                  <a:schemeClr val="tx1"/>
                </a:solidFill>
              </a:rPr>
              <a:t>Τα δειγματα αποκτούν μώβ </a:t>
            </a:r>
            <a:r>
              <a:rPr lang="el-GR" sz="2600" dirty="0">
                <a:solidFill>
                  <a:schemeClr val="tx1"/>
                </a:solidFill>
              </a:rPr>
              <a:t>χρώμα</a:t>
            </a:r>
            <a:r>
              <a:rPr lang="el-GR" sz="2600" dirty="0" smtClean="0">
                <a:solidFill>
                  <a:schemeClr val="tx1"/>
                </a:solidFill>
              </a:rPr>
              <a:t>. (</a:t>
            </a:r>
            <a:r>
              <a:rPr lang="el-GR" sz="2600" dirty="0">
                <a:solidFill>
                  <a:schemeClr val="tx1"/>
                </a:solidFill>
              </a:rPr>
              <a:t>570 </a:t>
            </a:r>
            <a:r>
              <a:rPr lang="en-US" sz="2600" dirty="0">
                <a:solidFill>
                  <a:schemeClr val="tx1"/>
                </a:solidFill>
              </a:rPr>
              <a:t>nm</a:t>
            </a:r>
            <a:r>
              <a:rPr lang="el-GR" sz="2600" dirty="0">
                <a:solidFill>
                  <a:schemeClr val="tx1"/>
                </a:solidFill>
              </a:rPr>
              <a:t> </a:t>
            </a:r>
            <a:r>
              <a:rPr lang="el-GR" sz="2600" dirty="0" smtClean="0">
                <a:solidFill>
                  <a:schemeClr val="tx1"/>
                </a:solidFill>
              </a:rPr>
              <a:t>)</a:t>
            </a:r>
            <a:endParaRPr lang="el-GR" sz="2600" dirty="0">
              <a:solidFill>
                <a:schemeClr val="tx1"/>
              </a:solidFill>
            </a:endParaRPr>
          </a:p>
          <a:p>
            <a:r>
              <a:rPr lang="el-GR" sz="2600" dirty="0">
                <a:solidFill>
                  <a:schemeClr val="tx1"/>
                </a:solidFill>
              </a:rPr>
              <a:t> </a:t>
            </a:r>
          </a:p>
          <a:p>
            <a:r>
              <a:rPr lang="el-GR" sz="2600" dirty="0">
                <a:solidFill>
                  <a:schemeClr val="tx1"/>
                </a:solidFill>
              </a:rPr>
              <a:t>Η  </a:t>
            </a:r>
            <a:r>
              <a:rPr lang="el-GR" sz="2600" dirty="0" smtClean="0">
                <a:solidFill>
                  <a:schemeClr val="tx1"/>
                </a:solidFill>
              </a:rPr>
              <a:t>διαδικασία </a:t>
            </a:r>
            <a:r>
              <a:rPr lang="el-GR" sz="2600" dirty="0">
                <a:solidFill>
                  <a:schemeClr val="tx1"/>
                </a:solidFill>
              </a:rPr>
              <a:t>γίνεται στο σκοτάδι λόγω της ιδιαίτερης ευαισθησίας της ΜΤΤ στο φως</a:t>
            </a:r>
            <a:r>
              <a:rPr lang="el-GR" sz="2600" dirty="0" smtClean="0">
                <a:solidFill>
                  <a:schemeClr val="tx1"/>
                </a:solidFill>
              </a:rPr>
              <a:t>.</a:t>
            </a:r>
          </a:p>
          <a:p>
            <a:r>
              <a:rPr lang="el-GR" sz="2600" dirty="0" smtClean="0">
                <a:solidFill>
                  <a:schemeClr val="tx1"/>
                </a:solidFill>
              </a:rPr>
              <a:t>+μικρό </a:t>
            </a:r>
            <a:r>
              <a:rPr lang="el-GR" sz="2600" dirty="0">
                <a:solidFill>
                  <a:schemeClr val="tx1"/>
                </a:solidFill>
              </a:rPr>
              <a:t>κόστος του, </a:t>
            </a:r>
            <a:endParaRPr lang="el-GR" sz="2600" dirty="0" smtClean="0">
              <a:solidFill>
                <a:schemeClr val="tx1"/>
              </a:solidFill>
            </a:endParaRPr>
          </a:p>
          <a:p>
            <a:r>
              <a:rPr lang="el-GR" sz="2600" dirty="0">
                <a:solidFill>
                  <a:schemeClr val="tx1"/>
                </a:solidFill>
              </a:rPr>
              <a:t>+</a:t>
            </a:r>
            <a:r>
              <a:rPr lang="el-GR" sz="2600" dirty="0" smtClean="0">
                <a:solidFill>
                  <a:schemeClr val="tx1"/>
                </a:solidFill>
              </a:rPr>
              <a:t>έχει </a:t>
            </a:r>
            <a:r>
              <a:rPr lang="el-GR" sz="2600" dirty="0">
                <a:solidFill>
                  <a:schemeClr val="tx1"/>
                </a:solidFill>
              </a:rPr>
              <a:t>μικρότερο κίνδυνο απο παρεμβάλλουσες ουσίες σε σχέση με την </a:t>
            </a:r>
            <a:r>
              <a:rPr lang="en-US" sz="2600" dirty="0" err="1">
                <a:solidFill>
                  <a:schemeClr val="tx1"/>
                </a:solidFill>
              </a:rPr>
              <a:t>resazurin</a:t>
            </a:r>
            <a:r>
              <a:rPr lang="el-GR" sz="2600" dirty="0" smtClean="0">
                <a:solidFill>
                  <a:schemeClr val="tx1"/>
                </a:solidFill>
              </a:rPr>
              <a:t>.</a:t>
            </a:r>
          </a:p>
          <a:p>
            <a:r>
              <a:rPr lang="el-GR" sz="2600" dirty="0" smtClean="0">
                <a:solidFill>
                  <a:schemeClr val="tx1"/>
                </a:solidFill>
              </a:rPr>
              <a:t> -επώαση </a:t>
            </a:r>
            <a:r>
              <a:rPr lang="el-GR" sz="2600" dirty="0">
                <a:solidFill>
                  <a:schemeClr val="tx1"/>
                </a:solidFill>
              </a:rPr>
              <a:t>για 1-4 ώρες</a:t>
            </a:r>
            <a:r>
              <a:rPr lang="el-GR" sz="2600" dirty="0" smtClean="0">
                <a:solidFill>
                  <a:schemeClr val="tx1"/>
                </a:solidFill>
              </a:rPr>
              <a:t>,</a:t>
            </a:r>
          </a:p>
          <a:p>
            <a:r>
              <a:rPr lang="el-GR" sz="2600" dirty="0">
                <a:solidFill>
                  <a:schemeClr val="tx1"/>
                </a:solidFill>
              </a:rPr>
              <a:t>-</a:t>
            </a:r>
            <a:r>
              <a:rPr lang="el-GR" sz="2600" dirty="0" smtClean="0">
                <a:solidFill>
                  <a:schemeClr val="tx1"/>
                </a:solidFill>
              </a:rPr>
              <a:t> περιορισμένη </a:t>
            </a:r>
            <a:r>
              <a:rPr lang="el-GR" sz="2600" dirty="0">
                <a:solidFill>
                  <a:schemeClr val="tx1"/>
                </a:solidFill>
              </a:rPr>
              <a:t>ευαισθησία.</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411778" y="1929554"/>
            <a:ext cx="3303270" cy="1927860"/>
          </a:xfrm>
          <a:prstGeom prst="rect">
            <a:avLst/>
          </a:prstGeom>
        </p:spPr>
      </p:pic>
    </p:spTree>
    <p:extLst>
      <p:ext uri="{BB962C8B-B14F-4D97-AF65-F5344CB8AC3E}">
        <p14:creationId xmlns:p14="http://schemas.microsoft.com/office/powerpoint/2010/main" val="1470921314"/>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dirty="0" smtClean="0">
                <a:solidFill>
                  <a:schemeClr val="tx1"/>
                </a:solidFill>
              </a:rPr>
              <a:t>Σ</a:t>
            </a:r>
            <a:r>
              <a:rPr lang="el-GR" dirty="0" smtClean="0">
                <a:solidFill>
                  <a:schemeClr val="tx1"/>
                </a:solidFill>
              </a:rPr>
              <a:t>υγκεντρωτικά</a:t>
            </a:r>
            <a:endParaRPr lang="el-GR"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07530327"/>
              </p:ext>
            </p:extLst>
          </p:nvPr>
        </p:nvGraphicFramePr>
        <p:xfrm>
          <a:off x="670561" y="1904999"/>
          <a:ext cx="10302238" cy="4328161"/>
        </p:xfrm>
        <a:graphic>
          <a:graphicData uri="http://schemas.openxmlformats.org/drawingml/2006/table">
            <a:tbl>
              <a:tblPr firstRow="1" firstCol="1" bandRow="1">
                <a:tableStyleId>{5C22544A-7EE6-4342-B048-85BDC9FD1C3A}</a:tableStyleId>
              </a:tblPr>
              <a:tblGrid>
                <a:gridCol w="1163719"/>
                <a:gridCol w="1270472"/>
                <a:gridCol w="2001891"/>
                <a:gridCol w="1327547"/>
                <a:gridCol w="2291500"/>
                <a:gridCol w="2247109"/>
              </a:tblGrid>
              <a:tr h="418855">
                <a:tc>
                  <a:txBody>
                    <a:bodyPr/>
                    <a:lstStyle/>
                    <a:p>
                      <a:pPr algn="l">
                        <a:lnSpc>
                          <a:spcPct val="115000"/>
                        </a:lnSpc>
                        <a:spcAft>
                          <a:spcPts val="0"/>
                        </a:spcAft>
                      </a:pPr>
                      <a:r>
                        <a:rPr lang="el-GR" sz="700" dirty="0">
                          <a:effectLst/>
                        </a:rPr>
                        <a:t>Μέθοδος</a:t>
                      </a:r>
                      <a:endParaRPr lang="el-GR" sz="700" dirty="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dirty="0" err="1">
                          <a:effectLst/>
                        </a:rPr>
                        <a:t>Μηκος</a:t>
                      </a:r>
                      <a:r>
                        <a:rPr lang="el-GR" sz="700" dirty="0">
                          <a:effectLst/>
                        </a:rPr>
                        <a:t> κύματος</a:t>
                      </a:r>
                      <a:endParaRPr lang="el-GR" sz="700" dirty="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Μηχανισμός</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Όρια ανισχευσης (μ</a:t>
                      </a:r>
                      <a:r>
                        <a:rPr lang="en-US" sz="700">
                          <a:effectLst/>
                        </a:rPr>
                        <a:t>g</a:t>
                      </a:r>
                      <a:r>
                        <a:rPr lang="el-GR" sz="700">
                          <a:effectLst/>
                        </a:rPr>
                        <a:t>/</a:t>
                      </a:r>
                      <a:r>
                        <a:rPr lang="en-US" sz="700">
                          <a:effectLst/>
                        </a:rPr>
                        <a:t>ml</a:t>
                      </a:r>
                      <a:r>
                        <a:rPr lang="el-GR" sz="700">
                          <a:effectLst/>
                        </a:rPr>
                        <a:t>)</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Πλεονεκτήματα</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Μειονεκτήματα</a:t>
                      </a:r>
                      <a:endParaRPr lang="el-GR" sz="700">
                        <a:effectLst/>
                        <a:latin typeface="Calibri"/>
                        <a:ea typeface="Calibri"/>
                        <a:cs typeface="Times New Roman"/>
                      </a:endParaRPr>
                    </a:p>
                  </a:txBody>
                  <a:tcPr marL="46162" marR="46162" marT="0" marB="0"/>
                </a:tc>
              </a:tr>
              <a:tr h="418855">
                <a:tc>
                  <a:txBody>
                    <a:bodyPr/>
                    <a:lstStyle/>
                    <a:p>
                      <a:pPr algn="l">
                        <a:lnSpc>
                          <a:spcPct val="115000"/>
                        </a:lnSpc>
                        <a:spcAft>
                          <a:spcPts val="0"/>
                        </a:spcAft>
                      </a:pPr>
                      <a:r>
                        <a:rPr lang="en-US" sz="700">
                          <a:effectLst/>
                        </a:rPr>
                        <a:t>Biuret</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550 nm</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Biuret,</a:t>
                      </a:r>
                      <a:r>
                        <a:rPr lang="el-GR" sz="700">
                          <a:effectLst/>
                        </a:rPr>
                        <a:t>ελλάτωση </a:t>
                      </a:r>
                      <a:r>
                        <a:rPr lang="en-US" sz="700">
                          <a:effectLst/>
                        </a:rPr>
                        <a:t>cu</a:t>
                      </a:r>
                      <a:r>
                        <a:rPr lang="en-US" sz="700" baseline="30000">
                          <a:effectLst/>
                        </a:rPr>
                        <a:t>+2</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200-2000</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γρήγορη</a:t>
                      </a:r>
                      <a:r>
                        <a:rPr lang="en-US" sz="700">
                          <a:effectLst/>
                        </a:rPr>
                        <a:t>,</a:t>
                      </a:r>
                      <a:r>
                        <a:rPr lang="el-GR" sz="700">
                          <a:effectLst/>
                        </a:rPr>
                        <a:t>χαμηλού κόστους</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Ελάχιστη ευαισθησία</a:t>
                      </a:r>
                      <a:r>
                        <a:rPr lang="en-US" sz="700">
                          <a:effectLst/>
                        </a:rPr>
                        <a:t>, </a:t>
                      </a:r>
                      <a:r>
                        <a:rPr lang="el-GR" sz="700">
                          <a:effectLst/>
                        </a:rPr>
                        <a:t>υψηλή μεταβλητότητα</a:t>
                      </a:r>
                      <a:endParaRPr lang="el-GR" sz="700">
                        <a:effectLst/>
                        <a:latin typeface="Calibri"/>
                        <a:ea typeface="Calibri"/>
                        <a:cs typeface="Times New Roman"/>
                      </a:endParaRPr>
                    </a:p>
                  </a:txBody>
                  <a:tcPr marL="46162" marR="46162" marT="0" marB="0"/>
                </a:tc>
              </a:tr>
              <a:tr h="837708">
                <a:tc>
                  <a:txBody>
                    <a:bodyPr/>
                    <a:lstStyle/>
                    <a:p>
                      <a:pPr algn="l">
                        <a:lnSpc>
                          <a:spcPct val="115000"/>
                        </a:lnSpc>
                        <a:spcAft>
                          <a:spcPts val="0"/>
                        </a:spcAft>
                      </a:pPr>
                      <a:r>
                        <a:rPr lang="en-US" sz="700">
                          <a:effectLst/>
                        </a:rPr>
                        <a:t>BCA</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562 nm</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ελλάτωση </a:t>
                      </a:r>
                      <a:r>
                        <a:rPr lang="en-US" sz="700">
                          <a:effectLst/>
                        </a:rPr>
                        <a:t>cu</a:t>
                      </a:r>
                      <a:r>
                        <a:rPr lang="el-GR" sz="700" baseline="30000">
                          <a:effectLst/>
                        </a:rPr>
                        <a:t>+2</a:t>
                      </a:r>
                      <a:r>
                        <a:rPr lang="el-GR" sz="700">
                          <a:effectLst/>
                        </a:rPr>
                        <a:t>, αντίδραση </a:t>
                      </a:r>
                      <a:r>
                        <a:rPr lang="en-US" sz="700">
                          <a:effectLst/>
                        </a:rPr>
                        <a:t>BCA</a:t>
                      </a:r>
                      <a:r>
                        <a:rPr lang="el-GR" sz="700">
                          <a:effectLst/>
                        </a:rPr>
                        <a:t> με </a:t>
                      </a:r>
                      <a:r>
                        <a:rPr lang="en-US" sz="700">
                          <a:effectLst/>
                        </a:rPr>
                        <a:t>Cu</a:t>
                      </a:r>
                      <a:r>
                        <a:rPr lang="el-GR" sz="700" baseline="30000">
                          <a:effectLst/>
                        </a:rPr>
                        <a:t>1+</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20-2000</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Συμβατή σε βασικό περιβάλλον,υψηλή ευαισθησία, ευκολος εντοπισμος παρεμβαλλουσών ουσιών</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Ακριβό, ευμετάβλητο στους χρόνους και θερμοκρασίες επώασης</a:t>
                      </a:r>
                      <a:endParaRPr lang="el-GR" sz="700">
                        <a:effectLst/>
                        <a:latin typeface="Calibri"/>
                        <a:ea typeface="Calibri"/>
                        <a:cs typeface="Times New Roman"/>
                      </a:endParaRPr>
                    </a:p>
                  </a:txBody>
                  <a:tcPr marL="46162" marR="46162" marT="0" marB="0"/>
                </a:tc>
              </a:tr>
              <a:tr h="558472">
                <a:tc>
                  <a:txBody>
                    <a:bodyPr/>
                    <a:lstStyle/>
                    <a:p>
                      <a:pPr algn="l">
                        <a:lnSpc>
                          <a:spcPct val="115000"/>
                        </a:lnSpc>
                        <a:spcAft>
                          <a:spcPts val="0"/>
                        </a:spcAft>
                      </a:pPr>
                      <a:r>
                        <a:rPr lang="en-US" sz="700">
                          <a:effectLst/>
                        </a:rPr>
                        <a:t>Bradford</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470 nm</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Αντίδραση </a:t>
                      </a:r>
                      <a:r>
                        <a:rPr lang="en-US" sz="700">
                          <a:effectLst/>
                        </a:rPr>
                        <a:t>Coomasie</a:t>
                      </a:r>
                      <a:endParaRPr lang="el-GR" sz="700">
                        <a:effectLst/>
                      </a:endParaRPr>
                    </a:p>
                    <a:p>
                      <a:pPr algn="l">
                        <a:lnSpc>
                          <a:spcPct val="115000"/>
                        </a:lnSpc>
                        <a:spcAft>
                          <a:spcPts val="0"/>
                        </a:spcAft>
                      </a:pPr>
                      <a:r>
                        <a:rPr lang="en-US" sz="700">
                          <a:effectLst/>
                        </a:rPr>
                        <a:t>-proteins </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20-2000</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Απλό, γρήγορο,υψηλή ευαισθησία</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Ασύμβατο σε βασικό περιβάλλον,μη γραμμικά αποτελέσματα</a:t>
                      </a:r>
                      <a:endParaRPr lang="el-GR" sz="700">
                        <a:effectLst/>
                        <a:latin typeface="Calibri"/>
                        <a:ea typeface="Calibri"/>
                        <a:cs typeface="Times New Roman"/>
                      </a:endParaRPr>
                    </a:p>
                  </a:txBody>
                  <a:tcPr marL="46162" marR="46162" marT="0" marB="0"/>
                </a:tc>
              </a:tr>
              <a:tr h="837708">
                <a:tc>
                  <a:txBody>
                    <a:bodyPr/>
                    <a:lstStyle/>
                    <a:p>
                      <a:pPr algn="l">
                        <a:lnSpc>
                          <a:spcPct val="115000"/>
                        </a:lnSpc>
                        <a:spcAft>
                          <a:spcPts val="0"/>
                        </a:spcAft>
                      </a:pPr>
                      <a:r>
                        <a:rPr lang="en-US" sz="700">
                          <a:effectLst/>
                        </a:rPr>
                        <a:t>Lowry</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dirty="0">
                          <a:effectLst/>
                        </a:rPr>
                        <a:t>750 nm</a:t>
                      </a:r>
                      <a:endParaRPr lang="el-GR" sz="700" dirty="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ελλάτωση </a:t>
                      </a:r>
                      <a:r>
                        <a:rPr lang="en-US" sz="700">
                          <a:effectLst/>
                        </a:rPr>
                        <a:t>cu</a:t>
                      </a:r>
                      <a:r>
                        <a:rPr lang="el-GR" sz="700" baseline="30000">
                          <a:effectLst/>
                        </a:rPr>
                        <a:t>+2</a:t>
                      </a:r>
                      <a:r>
                        <a:rPr lang="el-GR" sz="700">
                          <a:effectLst/>
                        </a:rPr>
                        <a:t>, αντίδραση </a:t>
                      </a:r>
                      <a:r>
                        <a:rPr lang="en-US" sz="700">
                          <a:effectLst/>
                        </a:rPr>
                        <a:t>folin</a:t>
                      </a:r>
                      <a:r>
                        <a:rPr lang="el-GR" sz="700">
                          <a:effectLst/>
                        </a:rPr>
                        <a:t>-</a:t>
                      </a:r>
                      <a:r>
                        <a:rPr lang="en-US" sz="700">
                          <a:effectLst/>
                        </a:rPr>
                        <a:t>ciocacteu</a:t>
                      </a:r>
                      <a:r>
                        <a:rPr lang="el-GR" sz="700">
                          <a:effectLst/>
                        </a:rPr>
                        <a:t> με </a:t>
                      </a:r>
                      <a:r>
                        <a:rPr lang="en-US" sz="700">
                          <a:effectLst/>
                        </a:rPr>
                        <a:t>Cu</a:t>
                      </a:r>
                      <a:r>
                        <a:rPr lang="el-GR" sz="700" baseline="30000">
                          <a:effectLst/>
                        </a:rPr>
                        <a:t>1+</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10-1000</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Υψηλή ευαισθησία,γραμμική σχέση συγκέντρωσης απορροφησης,αποθήκευση αντιδρώντων </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Ασύμβατη σε βασικό περιβάλλον, αργή διαδικασία</a:t>
                      </a:r>
                      <a:endParaRPr lang="el-GR" sz="700">
                        <a:effectLst/>
                        <a:latin typeface="Calibri"/>
                        <a:ea typeface="Calibri"/>
                        <a:cs typeface="Times New Roman"/>
                      </a:endParaRPr>
                    </a:p>
                  </a:txBody>
                  <a:tcPr marL="46162" marR="46162" marT="0" marB="0"/>
                </a:tc>
              </a:tr>
              <a:tr h="558472">
                <a:tc>
                  <a:txBody>
                    <a:bodyPr/>
                    <a:lstStyle/>
                    <a:p>
                      <a:pPr algn="l">
                        <a:lnSpc>
                          <a:spcPct val="115000"/>
                        </a:lnSpc>
                        <a:spcAft>
                          <a:spcPts val="0"/>
                        </a:spcAft>
                      </a:pPr>
                      <a:r>
                        <a:rPr lang="en-US" sz="700">
                          <a:effectLst/>
                        </a:rPr>
                        <a:t>Resazulin</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560 nm</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Resazulin-resoluflin</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200-500</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Φθηνή,υψηλή ευαισθησία, δεν απαιτεί λύση των κυττάρων</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Ευαίσθητη σε παρεμβάλλουσες ουσίες,μεγάλος χρόνος επώασης</a:t>
                      </a:r>
                      <a:endParaRPr lang="el-GR" sz="700">
                        <a:effectLst/>
                        <a:latin typeface="Calibri"/>
                        <a:ea typeface="Calibri"/>
                        <a:cs typeface="Times New Roman"/>
                      </a:endParaRPr>
                    </a:p>
                  </a:txBody>
                  <a:tcPr marL="46162" marR="46162" marT="0" marB="0"/>
                </a:tc>
              </a:tr>
              <a:tr h="698091">
                <a:tc>
                  <a:txBody>
                    <a:bodyPr/>
                    <a:lstStyle/>
                    <a:p>
                      <a:pPr algn="l">
                        <a:lnSpc>
                          <a:spcPct val="115000"/>
                        </a:lnSpc>
                        <a:spcAft>
                          <a:spcPts val="0"/>
                        </a:spcAft>
                      </a:pPr>
                      <a:r>
                        <a:rPr lang="en-US" sz="700">
                          <a:effectLst/>
                        </a:rPr>
                        <a:t>MTT</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570 nm</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MTT- Formazan</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n-US" sz="700">
                          <a:effectLst/>
                        </a:rPr>
                        <a:t>200-500</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a:effectLst/>
                        </a:rPr>
                        <a:t>Φθηνή, δεν απαιτεί λύση των κυττάρων</a:t>
                      </a:r>
                      <a:endParaRPr lang="el-GR" sz="700">
                        <a:effectLst/>
                        <a:latin typeface="Calibri"/>
                        <a:ea typeface="Calibri"/>
                        <a:cs typeface="Times New Roman"/>
                      </a:endParaRPr>
                    </a:p>
                  </a:txBody>
                  <a:tcPr marL="46162" marR="46162" marT="0" marB="0"/>
                </a:tc>
                <a:tc>
                  <a:txBody>
                    <a:bodyPr/>
                    <a:lstStyle/>
                    <a:p>
                      <a:pPr algn="l">
                        <a:lnSpc>
                          <a:spcPct val="115000"/>
                        </a:lnSpc>
                        <a:spcAft>
                          <a:spcPts val="0"/>
                        </a:spcAft>
                      </a:pPr>
                      <a:r>
                        <a:rPr lang="el-GR" sz="700" dirty="0">
                          <a:effectLst/>
                        </a:rPr>
                        <a:t>Μικρότερη ευαισθησία,μεγάλο προτώκολλο, μεγάλος χρόνος επώασης</a:t>
                      </a:r>
                      <a:endParaRPr lang="el-GR" sz="700" dirty="0">
                        <a:effectLst/>
                        <a:latin typeface="Calibri"/>
                        <a:ea typeface="Calibri"/>
                        <a:cs typeface="Times New Roman"/>
                      </a:endParaRPr>
                    </a:p>
                  </a:txBody>
                  <a:tcPr marL="46162" marR="46162" marT="0" marB="0"/>
                </a:tc>
              </a:tr>
            </a:tbl>
          </a:graphicData>
        </a:graphic>
      </p:graphicFrame>
    </p:spTree>
    <p:extLst>
      <p:ext uri="{BB962C8B-B14F-4D97-AF65-F5344CB8AC3E}">
        <p14:creationId xmlns:p14="http://schemas.microsoft.com/office/powerpoint/2010/main" val="1045030675"/>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000" b="1" dirty="0" smtClean="0">
                <a:solidFill>
                  <a:schemeClr val="tx1"/>
                </a:solidFill>
              </a:rPr>
              <a:t>Διαδικασία εκτέλεσης του </a:t>
            </a:r>
            <a:r>
              <a:rPr lang="en-US" sz="4000" b="1" dirty="0" smtClean="0">
                <a:solidFill>
                  <a:schemeClr val="tx1"/>
                </a:solidFill>
              </a:rPr>
              <a:t>BCA Protein Assay</a:t>
            </a:r>
            <a:endParaRPr lang="el-GR" sz="4000" b="1" dirty="0">
              <a:solidFill>
                <a:schemeClr val="tx1"/>
              </a:solidFill>
            </a:endParaRPr>
          </a:p>
        </p:txBody>
      </p:sp>
      <p:sp>
        <p:nvSpPr>
          <p:cNvPr id="3" name="Content Placeholder 2"/>
          <p:cNvSpPr>
            <a:spLocks noGrp="1"/>
          </p:cNvSpPr>
          <p:nvPr>
            <p:ph idx="1"/>
          </p:nvPr>
        </p:nvSpPr>
        <p:spPr>
          <a:xfrm>
            <a:off x="1097280" y="1845734"/>
            <a:ext cx="10058400" cy="1391865"/>
          </a:xfrm>
        </p:spPr>
        <p:txBody>
          <a:bodyPr>
            <a:noAutofit/>
          </a:bodyPr>
          <a:lstStyle/>
          <a:p>
            <a:pPr algn="just"/>
            <a:r>
              <a:rPr lang="el-GR" sz="1800" dirty="0" smtClean="0">
                <a:solidFill>
                  <a:schemeClr val="tx1"/>
                </a:solidFill>
              </a:rPr>
              <a:t>Πριν αναλύσουμε τα βήματα εκτέλεσης του πειράματος με στόχο τη μέτρηση πρωτεϊνών και την εύρεση αριθμού κυττάρων σ’ ένα δείγμα αναφέρουμε τη βασική ορολογία</a:t>
            </a:r>
            <a:r>
              <a:rPr lang="el-GR" sz="1800" dirty="0">
                <a:solidFill>
                  <a:schemeClr val="tx1"/>
                </a:solidFill>
              </a:rPr>
              <a:t>:</a:t>
            </a:r>
            <a:endParaRPr lang="en-US" sz="1800" dirty="0" smtClean="0">
              <a:solidFill>
                <a:schemeClr val="tx1"/>
              </a:solidFill>
            </a:endParaRPr>
          </a:p>
          <a:p>
            <a:pPr algn="just"/>
            <a:r>
              <a:rPr lang="el-GR" sz="1800" b="1" dirty="0">
                <a:solidFill>
                  <a:schemeClr val="tx1"/>
                </a:solidFill>
              </a:rPr>
              <a:t>Lysis</a:t>
            </a:r>
            <a:r>
              <a:rPr lang="el-GR" sz="1800" dirty="0">
                <a:solidFill>
                  <a:schemeClr val="tx1"/>
                </a:solidFill>
              </a:rPr>
              <a:t>: είναι ένα υγρό το οποίο περιέχει στοιχεία τα οποία σπάνε την κυτταρική μεμβράνη και δημιουργούν κατάλληλο περιβάλλον ώστε να μην αποσυντεθούν οι </a:t>
            </a:r>
            <a:r>
              <a:rPr lang="el-GR" sz="1800" dirty="0" smtClean="0">
                <a:solidFill>
                  <a:schemeClr val="tx1"/>
                </a:solidFill>
              </a:rPr>
              <a:t>πρωτεΐνες</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9131" y="3237599"/>
            <a:ext cx="4883947" cy="2513495"/>
          </a:xfrm>
          <a:prstGeom prst="rect">
            <a:avLst/>
          </a:prstGeom>
        </p:spPr>
      </p:pic>
      <p:sp>
        <p:nvSpPr>
          <p:cNvPr id="6" name="TextBox 5"/>
          <p:cNvSpPr txBox="1"/>
          <p:nvPr/>
        </p:nvSpPr>
        <p:spPr>
          <a:xfrm>
            <a:off x="1097280" y="3475302"/>
            <a:ext cx="6011851" cy="2086725"/>
          </a:xfrm>
          <a:prstGeom prst="rect">
            <a:avLst/>
          </a:prstGeom>
          <a:noFill/>
        </p:spPr>
        <p:txBody>
          <a:bodyPr wrap="square" rtlCol="0">
            <a:spAutoFit/>
          </a:bodyPr>
          <a:lstStyle/>
          <a:p>
            <a:pPr lvl="0" algn="just" defTabSz="914400">
              <a:lnSpc>
                <a:spcPct val="90000"/>
              </a:lnSpc>
              <a:spcBef>
                <a:spcPts val="1200"/>
              </a:spcBef>
              <a:spcAft>
                <a:spcPts val="200"/>
              </a:spcAft>
              <a:buClr>
                <a:srgbClr val="1CADE4"/>
              </a:buClr>
              <a:buSzPct val="100000"/>
            </a:pPr>
            <a:r>
              <a:rPr lang="el-GR" dirty="0"/>
              <a:t>Το </a:t>
            </a:r>
            <a:r>
              <a:rPr lang="el-GR" b="1" dirty="0"/>
              <a:t>PI</a:t>
            </a:r>
            <a:r>
              <a:rPr lang="el-GR" dirty="0"/>
              <a:t> (Phosphatase Inhibitor) όπως και το </a:t>
            </a:r>
            <a:br>
              <a:rPr lang="el-GR" dirty="0"/>
            </a:br>
            <a:r>
              <a:rPr lang="el-GR" b="1" dirty="0" smtClean="0"/>
              <a:t>PMSF</a:t>
            </a:r>
            <a:r>
              <a:rPr lang="el-GR" dirty="0" smtClean="0"/>
              <a:t> (PhenylMethaneSulfonylFluoride</a:t>
            </a:r>
            <a:r>
              <a:rPr lang="el-GR" dirty="0"/>
              <a:t>) είναι</a:t>
            </a:r>
            <a:br>
              <a:rPr lang="el-GR" dirty="0"/>
            </a:br>
            <a:r>
              <a:rPr lang="el-GR" dirty="0" smtClean="0"/>
              <a:t>αναστολείς </a:t>
            </a:r>
            <a:r>
              <a:rPr lang="el-GR" dirty="0"/>
              <a:t>φωσφατάσης και πρωτεάσης και </a:t>
            </a:r>
            <a:br>
              <a:rPr lang="el-GR" dirty="0"/>
            </a:br>
            <a:r>
              <a:rPr lang="el-GR" dirty="0"/>
              <a:t>αποτελούν απαραίτητα συστατικά των περισσότερων </a:t>
            </a:r>
            <a:br>
              <a:rPr lang="el-GR" dirty="0"/>
            </a:br>
            <a:r>
              <a:rPr lang="el-GR" dirty="0"/>
              <a:t>διαδικασιών κυτταρικής λύσης και </a:t>
            </a:r>
            <a:r>
              <a:rPr lang="el-GR" dirty="0" smtClean="0"/>
              <a:t>εκχύλισης πρωτεΐνης. Αυτοί </a:t>
            </a:r>
            <a:r>
              <a:rPr lang="el-GR" dirty="0"/>
              <a:t>οι </a:t>
            </a:r>
            <a:r>
              <a:rPr lang="el-GR" b="1" dirty="0"/>
              <a:t>αναστολείς μπλοκάρουν ή </a:t>
            </a:r>
            <a:r>
              <a:rPr lang="el-GR" b="1" dirty="0" smtClean="0"/>
              <a:t>αδρανοποιούν ένζυμα</a:t>
            </a:r>
            <a:r>
              <a:rPr lang="el-GR" dirty="0" smtClean="0"/>
              <a:t> </a:t>
            </a:r>
            <a:r>
              <a:rPr lang="el-GR" dirty="0"/>
              <a:t>τα οποία απελευθερώνονται από τα ίδια τα </a:t>
            </a:r>
            <a:r>
              <a:rPr lang="el-GR" dirty="0" smtClean="0"/>
              <a:t> </a:t>
            </a:r>
            <a:r>
              <a:rPr lang="el-GR" b="1" dirty="0" smtClean="0"/>
              <a:t>κύτταρα </a:t>
            </a:r>
            <a:r>
              <a:rPr lang="el-GR" b="1" dirty="0"/>
              <a:t>και τα διασπούν.</a:t>
            </a:r>
          </a:p>
        </p:txBody>
      </p:sp>
    </p:spTree>
    <p:extLst>
      <p:ext uri="{BB962C8B-B14F-4D97-AF65-F5344CB8AC3E}">
        <p14:creationId xmlns:p14="http://schemas.microsoft.com/office/powerpoint/2010/main" val="162796674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2901" y="394977"/>
            <a:ext cx="10058400" cy="1450757"/>
          </a:xfrm>
        </p:spPr>
        <p:txBody>
          <a:bodyPr>
            <a:normAutofit/>
          </a:bodyPr>
          <a:lstStyle/>
          <a:p>
            <a:pPr algn="ctr"/>
            <a:r>
              <a:rPr lang="el-GR" sz="4400" b="1" dirty="0">
                <a:solidFill>
                  <a:schemeClr val="tx1"/>
                </a:solidFill>
              </a:rPr>
              <a:t>Διαδικασία εκτέλεσης του </a:t>
            </a:r>
            <a:r>
              <a:rPr lang="en-US" sz="4400" b="1" dirty="0">
                <a:solidFill>
                  <a:schemeClr val="tx1"/>
                </a:solidFill>
              </a:rPr>
              <a:t>BCA Protein Assay</a:t>
            </a:r>
            <a:endParaRPr lang="el-GR" sz="6000" b="1" dirty="0">
              <a:solidFill>
                <a:schemeClr val="tx1"/>
              </a:solidFill>
            </a:endParaRPr>
          </a:p>
        </p:txBody>
      </p:sp>
      <p:sp>
        <p:nvSpPr>
          <p:cNvPr id="3" name="Content Placeholder 2"/>
          <p:cNvSpPr>
            <a:spLocks noGrp="1"/>
          </p:cNvSpPr>
          <p:nvPr>
            <p:ph idx="1"/>
          </p:nvPr>
        </p:nvSpPr>
        <p:spPr>
          <a:xfrm>
            <a:off x="952901" y="1845734"/>
            <a:ext cx="10058400" cy="4023360"/>
          </a:xfrm>
        </p:spPr>
        <p:txBody>
          <a:bodyPr>
            <a:normAutofit/>
          </a:bodyPr>
          <a:lstStyle/>
          <a:p>
            <a:pPr algn="just"/>
            <a:r>
              <a:rPr lang="el-GR" sz="1800" b="1" dirty="0">
                <a:solidFill>
                  <a:schemeClr val="tx1"/>
                </a:solidFill>
              </a:rPr>
              <a:t>PBS</a:t>
            </a:r>
            <a:r>
              <a:rPr lang="el-GR" sz="1800" dirty="0">
                <a:solidFill>
                  <a:schemeClr val="tx1"/>
                </a:solidFill>
              </a:rPr>
              <a:t>: (</a:t>
            </a:r>
            <a:r>
              <a:rPr lang="el-GR" sz="1800" dirty="0" err="1">
                <a:solidFill>
                  <a:schemeClr val="tx1"/>
                </a:solidFill>
              </a:rPr>
              <a:t>Phosphate</a:t>
            </a:r>
            <a:r>
              <a:rPr lang="el-GR" sz="1800" dirty="0">
                <a:solidFill>
                  <a:schemeClr val="tx1"/>
                </a:solidFill>
              </a:rPr>
              <a:t> </a:t>
            </a:r>
            <a:r>
              <a:rPr lang="el-GR" sz="1800" dirty="0" err="1">
                <a:solidFill>
                  <a:schemeClr val="tx1"/>
                </a:solidFill>
              </a:rPr>
              <a:t>buffered</a:t>
            </a:r>
            <a:r>
              <a:rPr lang="el-GR" sz="1800" dirty="0">
                <a:solidFill>
                  <a:schemeClr val="tx1"/>
                </a:solidFill>
              </a:rPr>
              <a:t> </a:t>
            </a:r>
            <a:r>
              <a:rPr lang="el-GR" sz="1800" dirty="0" err="1">
                <a:solidFill>
                  <a:schemeClr val="tx1"/>
                </a:solidFill>
              </a:rPr>
              <a:t>saline</a:t>
            </a:r>
            <a:r>
              <a:rPr lang="el-GR" sz="1800" dirty="0">
                <a:solidFill>
                  <a:schemeClr val="tx1"/>
                </a:solidFill>
              </a:rPr>
              <a:t>) είναι ένα διάλυμα που σε κυτταρικές καλλιέργειες έχει στόχο να απομακρύνει νεκρά κύτταρα και </a:t>
            </a:r>
            <a:r>
              <a:rPr lang="el-GR" sz="1800" dirty="0" err="1">
                <a:solidFill>
                  <a:schemeClr val="tx1"/>
                </a:solidFill>
              </a:rPr>
              <a:t>παρεμβάλλουσες</a:t>
            </a:r>
            <a:r>
              <a:rPr lang="el-GR" sz="1800" dirty="0">
                <a:solidFill>
                  <a:schemeClr val="tx1"/>
                </a:solidFill>
              </a:rPr>
              <a:t> ουσίες που θα επηρέαζαν την ακρίβεια των μετρήσεων. Στη δική μας περίπτωση χρησιμοποιήθηκε για να πραγματοποιηθεί η αραίωση</a:t>
            </a:r>
            <a:r>
              <a:rPr lang="el-GR" sz="1800" dirty="0" smtClean="0">
                <a:solidFill>
                  <a:schemeClr val="tx1"/>
                </a:solidFill>
              </a:rPr>
              <a:t>.</a:t>
            </a:r>
          </a:p>
          <a:p>
            <a:pPr algn="just"/>
            <a:r>
              <a:rPr lang="en-US" sz="1800" b="1" dirty="0">
                <a:solidFill>
                  <a:schemeClr val="tx1"/>
                </a:solidFill>
              </a:rPr>
              <a:t>BSA</a:t>
            </a:r>
            <a:r>
              <a:rPr lang="el-GR" sz="1800" dirty="0">
                <a:solidFill>
                  <a:schemeClr val="tx1"/>
                </a:solidFill>
              </a:rPr>
              <a:t>: (</a:t>
            </a:r>
            <a:r>
              <a:rPr lang="el-GR" sz="1800" dirty="0" err="1">
                <a:solidFill>
                  <a:schemeClr val="tx1"/>
                </a:solidFill>
              </a:rPr>
              <a:t>Bovine</a:t>
            </a:r>
            <a:r>
              <a:rPr lang="el-GR" sz="1800" dirty="0">
                <a:solidFill>
                  <a:schemeClr val="tx1"/>
                </a:solidFill>
              </a:rPr>
              <a:t> </a:t>
            </a:r>
            <a:r>
              <a:rPr lang="en-US" sz="1800" dirty="0">
                <a:solidFill>
                  <a:schemeClr val="tx1"/>
                </a:solidFill>
              </a:rPr>
              <a:t>Se</a:t>
            </a:r>
            <a:r>
              <a:rPr lang="el-GR" sz="1800" dirty="0" err="1">
                <a:solidFill>
                  <a:schemeClr val="tx1"/>
                </a:solidFill>
              </a:rPr>
              <a:t>rum</a:t>
            </a:r>
            <a:r>
              <a:rPr lang="el-GR" sz="1800" dirty="0">
                <a:solidFill>
                  <a:schemeClr val="tx1"/>
                </a:solidFill>
              </a:rPr>
              <a:t> Αlbumin) είναι μια ρυθμιστική πρωτεΐνη η οποία προέρχεται από αγελάδες και γνωρίζουμε την συγκέντρωση της. </a:t>
            </a:r>
          </a:p>
          <a:p>
            <a:pPr algn="just"/>
            <a:r>
              <a:rPr lang="el-GR" sz="1800" b="1" dirty="0">
                <a:solidFill>
                  <a:schemeClr val="tx1"/>
                </a:solidFill>
              </a:rPr>
              <a:t>Buffer</a:t>
            </a:r>
            <a:r>
              <a:rPr lang="el-GR" sz="1800" dirty="0">
                <a:solidFill>
                  <a:schemeClr val="tx1"/>
                </a:solidFill>
              </a:rPr>
              <a:t>: είναι το ρυθμιστικό διάλυμα το οποίο αποτελείται κατά ¼ Lysis και ¾ PBS και μας βοηθά να κάνουμε τις απαραίτητες αραιώσεις.</a:t>
            </a:r>
          </a:p>
        </p:txBody>
      </p:sp>
    </p:spTree>
    <p:extLst>
      <p:ext uri="{BB962C8B-B14F-4D97-AF65-F5344CB8AC3E}">
        <p14:creationId xmlns:p14="http://schemas.microsoft.com/office/powerpoint/2010/main" val="2015113937"/>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a:solidFill>
                  <a:schemeClr val="tx1"/>
                </a:solidFill>
              </a:rPr>
              <a:t>Διαδικασία εκτέλεσης του </a:t>
            </a:r>
            <a:r>
              <a:rPr lang="en-US" sz="4400" b="1" dirty="0">
                <a:solidFill>
                  <a:schemeClr val="tx1"/>
                </a:solidFill>
              </a:rPr>
              <a:t>BCA Protein Assay</a:t>
            </a:r>
            <a:endParaRPr lang="el-GR" sz="6000" b="1" dirty="0">
              <a:solidFill>
                <a:schemeClr val="tx1"/>
              </a:solidFill>
            </a:endParaRPr>
          </a:p>
        </p:txBody>
      </p:sp>
      <p:sp>
        <p:nvSpPr>
          <p:cNvPr id="3" name="Content Placeholder 2"/>
          <p:cNvSpPr>
            <a:spLocks noGrp="1"/>
          </p:cNvSpPr>
          <p:nvPr>
            <p:ph idx="1"/>
          </p:nvPr>
        </p:nvSpPr>
        <p:spPr>
          <a:xfrm>
            <a:off x="1097280" y="1793404"/>
            <a:ext cx="10799544" cy="755117"/>
          </a:xfrm>
        </p:spPr>
        <p:txBody>
          <a:bodyPr>
            <a:normAutofit/>
          </a:bodyPr>
          <a:lstStyle/>
          <a:p>
            <a:pPr algn="just"/>
            <a:r>
              <a:rPr lang="el-GR" sz="1800" dirty="0" smtClean="0">
                <a:solidFill>
                  <a:schemeClr val="tx1"/>
                </a:solidFill>
              </a:rPr>
              <a:t>Η διαδικασία που ακολουθήσαμε για την εύρεση της ποσότητας της πρωτεΐνης και του αριθμού των κυττάρων (</a:t>
            </a:r>
            <a:r>
              <a:rPr lang="el-GR" sz="1800" dirty="0">
                <a:solidFill>
                  <a:schemeClr val="tx1"/>
                </a:solidFill>
              </a:rPr>
              <a:t>1 </a:t>
            </a:r>
            <a:r>
              <a:rPr lang="en-US" sz="1800" dirty="0">
                <a:solidFill>
                  <a:schemeClr val="tx1"/>
                </a:solidFill>
              </a:rPr>
              <a:t>cell</a:t>
            </a:r>
            <a:r>
              <a:rPr lang="el-GR" sz="1800" dirty="0">
                <a:solidFill>
                  <a:schemeClr val="tx1"/>
                </a:solidFill>
              </a:rPr>
              <a:t> = 0,5 </a:t>
            </a:r>
            <a:r>
              <a:rPr lang="en-US" sz="1800" dirty="0">
                <a:solidFill>
                  <a:schemeClr val="tx1"/>
                </a:solidFill>
              </a:rPr>
              <a:t>ng </a:t>
            </a:r>
            <a:r>
              <a:rPr lang="en-US" sz="1800" dirty="0" smtClean="0">
                <a:solidFill>
                  <a:schemeClr val="tx1"/>
                </a:solidFill>
              </a:rPr>
              <a:t>protein</a:t>
            </a:r>
            <a:r>
              <a:rPr lang="el-GR" sz="1800" dirty="0" smtClean="0">
                <a:solidFill>
                  <a:schemeClr val="tx1"/>
                </a:solidFill>
              </a:rPr>
              <a:t>) είναι η εξής:</a:t>
            </a:r>
          </a:p>
          <a:p>
            <a:endParaRPr lang="el-GR" dirty="0" smtClean="0"/>
          </a:p>
          <a:p>
            <a:endParaRPr lang="el-GR" dirty="0"/>
          </a:p>
          <a:p>
            <a:pPr algn="just"/>
            <a:endParaRPr lang="el-GR" dirty="0" smtClean="0"/>
          </a:p>
        </p:txBody>
      </p:sp>
      <p:sp>
        <p:nvSpPr>
          <p:cNvPr id="6" name="TextBox 5"/>
          <p:cNvSpPr txBox="1"/>
          <p:nvPr/>
        </p:nvSpPr>
        <p:spPr>
          <a:xfrm>
            <a:off x="1037034" y="2548521"/>
            <a:ext cx="6410424" cy="3139321"/>
          </a:xfrm>
          <a:prstGeom prst="rect">
            <a:avLst/>
          </a:prstGeom>
          <a:noFill/>
        </p:spPr>
        <p:txBody>
          <a:bodyPr wrap="square" rtlCol="0">
            <a:spAutoFit/>
          </a:bodyPr>
          <a:lstStyle/>
          <a:p>
            <a:pPr marL="342900" lvl="0" indent="-342900" algn="just">
              <a:buAutoNum type="arabicParenR"/>
            </a:pPr>
            <a:r>
              <a:rPr lang="el-GR" dirty="0" smtClean="0"/>
              <a:t>Φτιάξαμε </a:t>
            </a:r>
            <a:r>
              <a:rPr lang="el-GR" dirty="0"/>
              <a:t>το </a:t>
            </a:r>
            <a:r>
              <a:rPr lang="en-US" dirty="0" smtClean="0"/>
              <a:t>standard</a:t>
            </a:r>
            <a:r>
              <a:rPr lang="el-GR" dirty="0" smtClean="0"/>
              <a:t> </a:t>
            </a:r>
            <a:r>
              <a:rPr lang="el-GR" dirty="0"/>
              <a:t>με τις αραιώσεις που θέλουμε. Δοκιμάσαμε αραιώσεις με το μισό </a:t>
            </a:r>
            <a:r>
              <a:rPr lang="el-GR" b="1" dirty="0"/>
              <a:t>(2-</a:t>
            </a:r>
            <a:r>
              <a:rPr lang="en-US" b="1" dirty="0"/>
              <a:t>fold</a:t>
            </a:r>
            <a:r>
              <a:rPr lang="el-GR" b="1" dirty="0"/>
              <a:t>) </a:t>
            </a:r>
            <a:r>
              <a:rPr lang="el-GR" dirty="0"/>
              <a:t>(1,1/2,1/4,1/8,1/32,1/64 και 1/128) και με το 1/3 </a:t>
            </a:r>
            <a:r>
              <a:rPr lang="el-GR" b="1" dirty="0"/>
              <a:t>(3-</a:t>
            </a:r>
            <a:r>
              <a:rPr lang="en-US" b="1" dirty="0"/>
              <a:t>fold</a:t>
            </a:r>
            <a:r>
              <a:rPr lang="el-GR" b="1" dirty="0"/>
              <a:t>) </a:t>
            </a:r>
            <a:r>
              <a:rPr lang="el-GR" dirty="0"/>
              <a:t>δηλαδή </a:t>
            </a:r>
            <a:r>
              <a:rPr lang="el-GR" dirty="0" smtClean="0"/>
              <a:t>(2/3,2/9,2/27,2/81 και </a:t>
            </a:r>
            <a:r>
              <a:rPr lang="el-GR" dirty="0"/>
              <a:t>2/243</a:t>
            </a:r>
            <a:r>
              <a:rPr lang="el-GR" dirty="0" smtClean="0"/>
              <a:t>). Δημιουργήσαμε </a:t>
            </a:r>
            <a:r>
              <a:rPr lang="el-GR" dirty="0"/>
              <a:t>τρεις τέτοιες στήλες (στήλη 1, 2 και 3), έτσι ώστε τα αποτελέσματα μας να είναι στατιστικά ασφαλή </a:t>
            </a:r>
            <a:r>
              <a:rPr lang="el-GR" b="1" dirty="0"/>
              <a:t>(</a:t>
            </a:r>
            <a:r>
              <a:rPr lang="en-US" b="1" dirty="0"/>
              <a:t>triplicates</a:t>
            </a:r>
            <a:r>
              <a:rPr lang="el-GR" b="1" dirty="0" smtClean="0"/>
              <a:t>).</a:t>
            </a:r>
          </a:p>
          <a:p>
            <a:pPr marL="342900" indent="-342900" algn="just">
              <a:buFontTx/>
              <a:buAutoNum type="arabicParenR"/>
            </a:pPr>
            <a:r>
              <a:rPr lang="el-GR" dirty="0"/>
              <a:t>Από κάθε </a:t>
            </a:r>
            <a:r>
              <a:rPr lang="en-US" dirty="0"/>
              <a:t>well </a:t>
            </a:r>
            <a:r>
              <a:rPr lang="el-GR" dirty="0"/>
              <a:t>των στηλών 1, 2 και 3 πήραμε </a:t>
            </a:r>
            <a:r>
              <a:rPr lang="el-GR" b="1" dirty="0"/>
              <a:t>10 μ</a:t>
            </a:r>
            <a:r>
              <a:rPr lang="en-US" b="1" dirty="0"/>
              <a:t>l</a:t>
            </a:r>
            <a:r>
              <a:rPr lang="el-GR" b="1" dirty="0"/>
              <a:t> </a:t>
            </a:r>
            <a:r>
              <a:rPr lang="el-GR" dirty="0"/>
              <a:t>και τα τοποθετήσαμε σε διπλανό </a:t>
            </a:r>
            <a:r>
              <a:rPr lang="en-US" dirty="0"/>
              <a:t>well</a:t>
            </a:r>
            <a:r>
              <a:rPr lang="el-GR" dirty="0"/>
              <a:t>, με αποτέλεσμα να προκύψουν οι στήλες 4, 5 και 6. Αυτό το κάναμε γιατί το </a:t>
            </a:r>
            <a:r>
              <a:rPr lang="en-US" dirty="0"/>
              <a:t>working reagent </a:t>
            </a:r>
            <a:r>
              <a:rPr lang="el-GR" dirty="0"/>
              <a:t>για να αντιδράσει βέλτιστα θέλει την συγκεκριμένη ποσότητα.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7458" y="2114918"/>
            <a:ext cx="4472666" cy="4548403"/>
          </a:xfrm>
          <a:prstGeom prst="rect">
            <a:avLst/>
          </a:prstGeom>
        </p:spPr>
      </p:pic>
    </p:spTree>
    <p:extLst>
      <p:ext uri="{BB962C8B-B14F-4D97-AF65-F5344CB8AC3E}">
        <p14:creationId xmlns:p14="http://schemas.microsoft.com/office/powerpoint/2010/main" val="3677345994"/>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a:solidFill>
                  <a:schemeClr val="tx1"/>
                </a:solidFill>
              </a:rPr>
              <a:t>Διαδικασία εκτέλεσης του </a:t>
            </a:r>
            <a:r>
              <a:rPr lang="en-US" sz="4400" b="1" dirty="0">
                <a:solidFill>
                  <a:schemeClr val="tx1"/>
                </a:solidFill>
              </a:rPr>
              <a:t>BCA Protein Assay</a:t>
            </a:r>
            <a:endParaRPr lang="el-GR" sz="6000" b="1" dirty="0">
              <a:solidFill>
                <a:schemeClr val="tx1"/>
              </a:solidFill>
            </a:endParaRPr>
          </a:p>
        </p:txBody>
      </p:sp>
      <p:sp>
        <p:nvSpPr>
          <p:cNvPr id="3" name="Content Placeholder 2"/>
          <p:cNvSpPr>
            <a:spLocks noGrp="1"/>
          </p:cNvSpPr>
          <p:nvPr>
            <p:ph idx="1"/>
          </p:nvPr>
        </p:nvSpPr>
        <p:spPr>
          <a:xfrm>
            <a:off x="1097280" y="1960242"/>
            <a:ext cx="10058400" cy="418699"/>
          </a:xfrm>
        </p:spPr>
        <p:txBody>
          <a:bodyPr>
            <a:normAutofit/>
          </a:bodyPr>
          <a:lstStyle/>
          <a:p>
            <a:r>
              <a:rPr lang="el-GR" dirty="0" smtClean="0">
                <a:solidFill>
                  <a:schemeClr val="tx1"/>
                </a:solidFill>
              </a:rPr>
              <a:t>Τα παραπάνω επιτεύχθηκαν ως εξής:</a:t>
            </a:r>
            <a:endParaRPr lang="el-GR" dirty="0">
              <a:solidFill>
                <a:schemeClr val="tx1"/>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4214" y="1737360"/>
            <a:ext cx="4226838" cy="5009949"/>
          </a:xfrm>
          <a:prstGeom prst="rect">
            <a:avLst/>
          </a:prstGeom>
        </p:spPr>
      </p:pic>
      <p:sp>
        <p:nvSpPr>
          <p:cNvPr id="6" name="TextBox 5"/>
          <p:cNvSpPr txBox="1"/>
          <p:nvPr/>
        </p:nvSpPr>
        <p:spPr>
          <a:xfrm>
            <a:off x="1097280" y="2601824"/>
            <a:ext cx="6545179" cy="2862322"/>
          </a:xfrm>
          <a:prstGeom prst="rect">
            <a:avLst/>
          </a:prstGeom>
          <a:noFill/>
        </p:spPr>
        <p:txBody>
          <a:bodyPr wrap="square" rtlCol="0">
            <a:spAutoFit/>
          </a:bodyPr>
          <a:lstStyle/>
          <a:p>
            <a:pPr marL="342900" indent="-342900" algn="just">
              <a:buFont typeface="+mj-lt"/>
              <a:buAutoNum type="alphaLcPeriod"/>
            </a:pPr>
            <a:r>
              <a:rPr lang="el-GR" dirty="0" smtClean="0"/>
              <a:t>Στο </a:t>
            </a:r>
            <a:r>
              <a:rPr lang="el-GR" dirty="0"/>
              <a:t>πρώτο well στη στήλη 1 τοποθετούμε BSA, Lysis και PBS δημιουργώντας έτσι ένα διάλυμα με συγκεκριμένη περιεκτικότητα πρωτεΐνης (1mg/ml).</a:t>
            </a:r>
          </a:p>
          <a:p>
            <a:pPr marL="342900" indent="-342900" algn="just">
              <a:buFont typeface="+mj-lt"/>
              <a:buAutoNum type="alphaLcPeriod"/>
            </a:pPr>
            <a:r>
              <a:rPr lang="el-GR" dirty="0" smtClean="0"/>
              <a:t>Από </a:t>
            </a:r>
            <a:r>
              <a:rPr lang="el-GR" dirty="0"/>
              <a:t>αυτό το well παίρνουμε 10 μL και τα τοποθετούμε σε διπλανή στήλη (στήλη 2) </a:t>
            </a:r>
            <a:r>
              <a:rPr lang="el-GR" dirty="0" smtClean="0"/>
              <a:t>.</a:t>
            </a:r>
            <a:endParaRPr lang="el-GR" dirty="0"/>
          </a:p>
          <a:p>
            <a:pPr marL="342900" indent="-342900" algn="just">
              <a:buFont typeface="+mj-lt"/>
              <a:buAutoNum type="alphaLcPeriod"/>
            </a:pPr>
            <a:r>
              <a:rPr lang="el-GR" dirty="0" smtClean="0"/>
              <a:t>Στο </a:t>
            </a:r>
            <a:r>
              <a:rPr lang="el-GR" dirty="0"/>
              <a:t>δεύτερο well της στήλης a κάνουμε αραίωση του από πάνω well κατά 50% μέσω της προσθήκης buffer. </a:t>
            </a:r>
          </a:p>
          <a:p>
            <a:pPr marL="342900" indent="-342900" algn="just">
              <a:buFont typeface="+mj-lt"/>
              <a:buAutoNum type="alphaLcPeriod"/>
            </a:pPr>
            <a:r>
              <a:rPr lang="el-GR" dirty="0" smtClean="0"/>
              <a:t>Στη </a:t>
            </a:r>
            <a:r>
              <a:rPr lang="el-GR" dirty="0"/>
              <a:t>συνέχεια επαναλάβουμε τα βήματα (a</a:t>
            </a:r>
            <a:r>
              <a:rPr lang="el-GR" dirty="0" smtClean="0"/>
              <a:t>) και </a:t>
            </a:r>
            <a:r>
              <a:rPr lang="el-GR" dirty="0"/>
              <a:t>(</a:t>
            </a:r>
            <a:r>
              <a:rPr lang="el-GR" dirty="0" smtClean="0"/>
              <a:t>b) δημιουργώντας </a:t>
            </a:r>
            <a:r>
              <a:rPr lang="el-GR" dirty="0"/>
              <a:t>αραιώσεις 1/2 ,1/4, 1/8 ,1/32 ,1/64 και 1/128 του αρχικού διαλύματος.</a:t>
            </a:r>
          </a:p>
        </p:txBody>
      </p:sp>
    </p:spTree>
    <p:extLst>
      <p:ext uri="{BB962C8B-B14F-4D97-AF65-F5344CB8AC3E}">
        <p14:creationId xmlns:p14="http://schemas.microsoft.com/office/powerpoint/2010/main" val="335170244"/>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450757"/>
          </a:xfrm>
        </p:spPr>
        <p:txBody>
          <a:bodyPr>
            <a:normAutofit/>
          </a:bodyPr>
          <a:lstStyle/>
          <a:p>
            <a:pPr algn="ctr"/>
            <a:r>
              <a:rPr lang="el-GR" sz="4400" b="1" dirty="0">
                <a:solidFill>
                  <a:schemeClr val="tx1"/>
                </a:solidFill>
              </a:rPr>
              <a:t>Διαδικασία εκτέλεσης του </a:t>
            </a:r>
            <a:r>
              <a:rPr lang="en-US" sz="4400" b="1" dirty="0">
                <a:solidFill>
                  <a:schemeClr val="tx1"/>
                </a:solidFill>
              </a:rPr>
              <a:t>BCA Protein Assay</a:t>
            </a:r>
            <a:endParaRPr lang="el-GR" sz="6000" b="1" dirty="0">
              <a:solidFill>
                <a:schemeClr val="tx1"/>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209071" y="1987382"/>
            <a:ext cx="5864942" cy="4156855"/>
          </a:xfrm>
        </p:spPr>
      </p:pic>
      <p:sp>
        <p:nvSpPr>
          <p:cNvPr id="5" name="TextBox 4"/>
          <p:cNvSpPr txBox="1"/>
          <p:nvPr/>
        </p:nvSpPr>
        <p:spPr>
          <a:xfrm>
            <a:off x="1212784" y="2728763"/>
            <a:ext cx="4996287" cy="1477328"/>
          </a:xfrm>
          <a:prstGeom prst="rect">
            <a:avLst/>
          </a:prstGeom>
          <a:noFill/>
        </p:spPr>
        <p:txBody>
          <a:bodyPr wrap="square" rtlCol="0">
            <a:spAutoFit/>
          </a:bodyPr>
          <a:lstStyle/>
          <a:p>
            <a:pPr algn="just"/>
            <a:r>
              <a:rPr lang="el-GR" dirty="0"/>
              <a:t>5)	Στη στήλη 10 τοποθετήσαμε τα δείγματα και προσθέσαμε PBS έτσι ώστε η συνολική ποσότητα να είναι 10μL (ίδια με των </a:t>
            </a:r>
            <a:r>
              <a:rPr lang="el-GR" dirty="0" smtClean="0"/>
              <a:t>Standard</a:t>
            </a:r>
            <a:r>
              <a:rPr lang="en-US" dirty="0" smtClean="0"/>
              <a:t>s</a:t>
            </a:r>
            <a:r>
              <a:rPr lang="el-GR" dirty="0" smtClean="0"/>
              <a:t>).</a:t>
            </a:r>
            <a:endParaRPr lang="el-GR" dirty="0"/>
          </a:p>
          <a:p>
            <a:pPr algn="just"/>
            <a:r>
              <a:rPr lang="el-GR" dirty="0"/>
              <a:t>6)	Σε κάθε well της στήλης 4,5,6 και 7 τοποθετήσαμε WR σε ποσότητα 200 </a:t>
            </a:r>
            <a:r>
              <a:rPr lang="el-GR" dirty="0" smtClean="0"/>
              <a:t>μL.</a:t>
            </a:r>
            <a:endParaRPr lang="el-GR" dirty="0"/>
          </a:p>
        </p:txBody>
      </p:sp>
    </p:spTree>
    <p:extLst>
      <p:ext uri="{BB962C8B-B14F-4D97-AF65-F5344CB8AC3E}">
        <p14:creationId xmlns:p14="http://schemas.microsoft.com/office/powerpoint/2010/main" val="3990474768"/>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a:solidFill>
                  <a:schemeClr val="tx1"/>
                </a:solidFill>
              </a:rPr>
              <a:t>Διαδικασία εκτέλεσης του </a:t>
            </a:r>
            <a:r>
              <a:rPr lang="en-US" sz="4400" b="1" dirty="0">
                <a:solidFill>
                  <a:schemeClr val="tx1"/>
                </a:solidFill>
              </a:rPr>
              <a:t>BCA Protein Assay</a:t>
            </a:r>
            <a:endParaRPr lang="el-GR" sz="6000" b="1"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59325" y="2041739"/>
            <a:ext cx="4796355" cy="3273425"/>
          </a:xfrm>
        </p:spPr>
      </p:pic>
      <p:sp>
        <p:nvSpPr>
          <p:cNvPr id="5" name="TextBox 4"/>
          <p:cNvSpPr txBox="1"/>
          <p:nvPr/>
        </p:nvSpPr>
        <p:spPr>
          <a:xfrm>
            <a:off x="1224116" y="2359742"/>
            <a:ext cx="4021652" cy="1200329"/>
          </a:xfrm>
          <a:prstGeom prst="rect">
            <a:avLst/>
          </a:prstGeom>
          <a:noFill/>
        </p:spPr>
        <p:txBody>
          <a:bodyPr wrap="square" rtlCol="0">
            <a:spAutoFit/>
          </a:bodyPr>
          <a:lstStyle/>
          <a:p>
            <a:pPr algn="just"/>
            <a:r>
              <a:rPr lang="el-GR" dirty="0"/>
              <a:t>7)	Κάναμε επώαση για 30 min σε θερμοκρασία </a:t>
            </a:r>
            <a:r>
              <a:rPr lang="el-GR" dirty="0" smtClean="0"/>
              <a:t>37 </a:t>
            </a:r>
            <a:r>
              <a:rPr lang="el-GR" dirty="0" err="1" smtClean="0"/>
              <a:t>οC</a:t>
            </a:r>
            <a:r>
              <a:rPr lang="el-GR" dirty="0"/>
              <a:t>.</a:t>
            </a:r>
          </a:p>
          <a:p>
            <a:pPr algn="just"/>
            <a:r>
              <a:rPr lang="el-GR" dirty="0"/>
              <a:t>8)	Μετρήσαμε την </a:t>
            </a:r>
            <a:r>
              <a:rPr lang="el-GR" dirty="0" smtClean="0"/>
              <a:t>απορροφητικότητα σε </a:t>
            </a:r>
            <a:r>
              <a:rPr lang="el-GR" dirty="0"/>
              <a:t>κάθε well.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86" y="3678451"/>
            <a:ext cx="6170215" cy="2259095"/>
          </a:xfrm>
          <a:prstGeom prst="rect">
            <a:avLst/>
          </a:prstGeom>
        </p:spPr>
      </p:pic>
    </p:spTree>
    <p:extLst>
      <p:ext uri="{BB962C8B-B14F-4D97-AF65-F5344CB8AC3E}">
        <p14:creationId xmlns:p14="http://schemas.microsoft.com/office/powerpoint/2010/main" val="223174253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a:solidFill>
                  <a:schemeClr val="tx1"/>
                </a:solidFill>
              </a:rPr>
              <a:t>Διαδικασία εκτέλεσης του </a:t>
            </a:r>
            <a:r>
              <a:rPr lang="en-US" sz="4400" b="1" dirty="0">
                <a:solidFill>
                  <a:schemeClr val="tx1"/>
                </a:solidFill>
              </a:rPr>
              <a:t>BCA Protein Assay</a:t>
            </a:r>
            <a:endParaRPr lang="el-GR" sz="6000" b="1" dirty="0">
              <a:solidFill>
                <a:schemeClr val="tx1"/>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2461" y="2168015"/>
            <a:ext cx="10058400" cy="3137025"/>
          </a:xfrm>
          <a:prstGeom prst="rect">
            <a:avLst/>
          </a:prstGeom>
        </p:spPr>
      </p:pic>
    </p:spTree>
    <p:extLst>
      <p:ext uri="{BB962C8B-B14F-4D97-AF65-F5344CB8AC3E}">
        <p14:creationId xmlns:p14="http://schemas.microsoft.com/office/powerpoint/2010/main" val="811551289"/>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b="1" dirty="0">
                <a:solidFill>
                  <a:schemeClr val="tx1"/>
                </a:solidFill>
              </a:rPr>
              <a:t>Μέτρηση πρωτεινών</a:t>
            </a:r>
          </a:p>
        </p:txBody>
      </p:sp>
      <p:sp>
        <p:nvSpPr>
          <p:cNvPr id="3" name="Content Placeholder 2"/>
          <p:cNvSpPr>
            <a:spLocks noGrp="1"/>
          </p:cNvSpPr>
          <p:nvPr>
            <p:ph idx="1"/>
          </p:nvPr>
        </p:nvSpPr>
        <p:spPr/>
        <p:txBody>
          <a:bodyPr/>
          <a:lstStyle/>
          <a:p>
            <a:pPr marL="0" indent="0" algn="just">
              <a:buNone/>
            </a:pPr>
            <a:r>
              <a:rPr lang="el-GR" dirty="0">
                <a:solidFill>
                  <a:schemeClr val="tx1"/>
                </a:solidFill>
              </a:rPr>
              <a:t>Είναι η διαδικασία καθορισμού του αριθμού των πρωτεινών σε ένα δείγμα με στοχαστικό τρόπο. </a:t>
            </a:r>
          </a:p>
          <a:p>
            <a:pPr algn="just">
              <a:buFont typeface="Wingdings" panose="05000000000000000000" pitchFamily="2" charset="2"/>
              <a:buChar char="Ø"/>
            </a:pPr>
            <a:r>
              <a:rPr lang="el-GR" dirty="0">
                <a:solidFill>
                  <a:schemeClr val="tx1"/>
                </a:solidFill>
              </a:rPr>
              <a:t>Απαραίτητη διαδικασία σε έρευνες που αφορούν:</a:t>
            </a:r>
          </a:p>
          <a:p>
            <a:pPr algn="just">
              <a:buFont typeface="Wingdings" panose="05000000000000000000" pitchFamily="2" charset="2"/>
              <a:buChar char="Ø"/>
            </a:pPr>
            <a:r>
              <a:rPr lang="el-GR" dirty="0">
                <a:solidFill>
                  <a:schemeClr val="tx1"/>
                </a:solidFill>
              </a:rPr>
              <a:t>Βιολογία</a:t>
            </a:r>
          </a:p>
          <a:p>
            <a:pPr algn="just">
              <a:buFont typeface="Wingdings" panose="05000000000000000000" pitchFamily="2" charset="2"/>
              <a:buChar char="Ø"/>
            </a:pPr>
            <a:r>
              <a:rPr lang="el-GR" dirty="0">
                <a:solidFill>
                  <a:schemeClr val="tx1"/>
                </a:solidFill>
              </a:rPr>
              <a:t>Φαρμακευτική</a:t>
            </a:r>
          </a:p>
          <a:p>
            <a:pPr algn="just">
              <a:buFont typeface="Wingdings" panose="05000000000000000000" pitchFamily="2" charset="2"/>
              <a:buChar char="Ø"/>
            </a:pPr>
            <a:r>
              <a:rPr lang="el-GR" dirty="0">
                <a:solidFill>
                  <a:schemeClr val="tx1"/>
                </a:solidFill>
              </a:rPr>
              <a:t>ιατρική</a:t>
            </a:r>
          </a:p>
          <a:p>
            <a:pPr algn="just">
              <a:buFont typeface="Wingdings" panose="05000000000000000000" pitchFamily="2" charset="2"/>
              <a:buChar char="Ø"/>
            </a:pPr>
            <a:r>
              <a:rPr lang="el-GR" dirty="0">
                <a:solidFill>
                  <a:schemeClr val="tx1"/>
                </a:solidFill>
              </a:rPr>
              <a:t>Εμβιομηχανική</a:t>
            </a:r>
          </a:p>
          <a:p>
            <a:pPr marL="0" indent="0">
              <a:buNone/>
            </a:pPr>
            <a:endParaRPr lang="el-GR" dirty="0"/>
          </a:p>
        </p:txBody>
      </p:sp>
    </p:spTree>
    <p:extLst>
      <p:ext uri="{BB962C8B-B14F-4D97-AF65-F5344CB8AC3E}">
        <p14:creationId xmlns:p14="http://schemas.microsoft.com/office/powerpoint/2010/main" val="217370583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smtClean="0">
                <a:solidFill>
                  <a:schemeClr val="tx1"/>
                </a:solidFill>
              </a:rPr>
              <a:t>Αποτελέσματα </a:t>
            </a:r>
            <a:r>
              <a:rPr lang="en-US" sz="4400" b="1" dirty="0" smtClean="0">
                <a:solidFill>
                  <a:schemeClr val="tx1"/>
                </a:solidFill>
              </a:rPr>
              <a:t>3-fold</a:t>
            </a:r>
            <a:endParaRPr lang="el-GR" sz="4400" b="1" dirty="0">
              <a:solidFill>
                <a:schemeClr val="tx1"/>
              </a:solidFill>
            </a:endParaRPr>
          </a:p>
        </p:txBody>
      </p:sp>
      <p:sp>
        <p:nvSpPr>
          <p:cNvPr id="3" name="Content Placeholder 2"/>
          <p:cNvSpPr>
            <a:spLocks noGrp="1"/>
          </p:cNvSpPr>
          <p:nvPr>
            <p:ph idx="1"/>
          </p:nvPr>
        </p:nvSpPr>
        <p:spPr>
          <a:xfrm>
            <a:off x="1097280" y="1845734"/>
            <a:ext cx="10058400" cy="445079"/>
          </a:xfrm>
        </p:spPr>
        <p:txBody>
          <a:bodyPr/>
          <a:lstStyle/>
          <a:p>
            <a:r>
              <a:rPr lang="el-GR" dirty="0" smtClean="0">
                <a:solidFill>
                  <a:schemeClr val="tx1"/>
                </a:solidFill>
              </a:rPr>
              <a:t>Από τη μέση τιμή του </a:t>
            </a:r>
            <a:r>
              <a:rPr lang="en-US" dirty="0" smtClean="0">
                <a:solidFill>
                  <a:schemeClr val="tx1"/>
                </a:solidFill>
              </a:rPr>
              <a:t>absorbance </a:t>
            </a:r>
            <a:r>
              <a:rPr lang="el-GR" dirty="0" smtClean="0">
                <a:solidFill>
                  <a:schemeClr val="tx1"/>
                </a:solidFill>
              </a:rPr>
              <a:t>κάθε αραίωσης δημιουργείται το παρακάτω διάγραμμα</a:t>
            </a:r>
          </a:p>
          <a:p>
            <a:endParaRPr lang="el-GR" dirty="0"/>
          </a:p>
        </p:txBody>
      </p:sp>
      <p:graphicFrame>
        <p:nvGraphicFramePr>
          <p:cNvPr id="4" name="Chart 3"/>
          <p:cNvGraphicFramePr>
            <a:graphicFrameLocks/>
          </p:cNvGraphicFramePr>
          <p:nvPr>
            <p:extLst/>
          </p:nvPr>
        </p:nvGraphicFramePr>
        <p:xfrm>
          <a:off x="5111015" y="2272558"/>
          <a:ext cx="7080984" cy="4025003"/>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37419" y="2165684"/>
            <a:ext cx="4296594" cy="2862322"/>
          </a:xfrm>
          <a:prstGeom prst="rect">
            <a:avLst/>
          </a:prstGeom>
          <a:noFill/>
        </p:spPr>
        <p:txBody>
          <a:bodyPr wrap="square" rtlCol="0">
            <a:spAutoFit/>
          </a:bodyPr>
          <a:lstStyle/>
          <a:p>
            <a:pPr marL="342900" indent="-342900">
              <a:buFont typeface="+mj-lt"/>
              <a:buAutoNum type="arabicParenR"/>
            </a:pPr>
            <a:r>
              <a:rPr lang="el-GR" dirty="0" smtClean="0"/>
              <a:t>Βρίσκουμε την εξίσωση ευθείας που συνδέει </a:t>
            </a:r>
            <a:r>
              <a:rPr lang="en-US" dirty="0" smtClean="0"/>
              <a:t>absorbance-concentration.</a:t>
            </a:r>
          </a:p>
          <a:p>
            <a:pPr marL="342900" indent="-342900">
              <a:buFont typeface="+mj-lt"/>
              <a:buAutoNum type="arabicParenR"/>
            </a:pPr>
            <a:r>
              <a:rPr lang="el-GR" dirty="0" smtClean="0"/>
              <a:t>Γνωρίζοντας το </a:t>
            </a:r>
            <a:r>
              <a:rPr lang="en-US" dirty="0" smtClean="0"/>
              <a:t>absorbance </a:t>
            </a:r>
            <a:r>
              <a:rPr lang="el-GR" dirty="0" smtClean="0"/>
              <a:t>των δειγμάτων βρίσκουμε τη συγκέντρωση τους.</a:t>
            </a:r>
          </a:p>
          <a:p>
            <a:pPr marL="342900" indent="-342900">
              <a:buFont typeface="+mj-lt"/>
              <a:buAutoNum type="arabicParenR"/>
            </a:pPr>
            <a:r>
              <a:rPr lang="el-GR" dirty="0" smtClean="0"/>
              <a:t>Μάζα δείγματος = Συγκέντρωση </a:t>
            </a:r>
            <a:r>
              <a:rPr lang="en-US" dirty="0" smtClean="0"/>
              <a:t>x </a:t>
            </a:r>
            <a:r>
              <a:rPr lang="el-GR" dirty="0" smtClean="0"/>
              <a:t>Όγκο</a:t>
            </a:r>
          </a:p>
          <a:p>
            <a:pPr marL="342900" indent="-342900">
              <a:buFont typeface="+mj-lt"/>
              <a:buAutoNum type="arabicParenR"/>
            </a:pPr>
            <a:r>
              <a:rPr lang="el-GR" dirty="0" smtClean="0"/>
              <a:t>Αριθμός κυττάρων = Μάζα/0.5</a:t>
            </a:r>
          </a:p>
          <a:p>
            <a:r>
              <a:rPr lang="el-GR" dirty="0"/>
              <a:t> </a:t>
            </a:r>
            <a:r>
              <a:rPr lang="el-GR" dirty="0" smtClean="0"/>
              <a:t>      </a:t>
            </a:r>
            <a:r>
              <a:rPr lang="el-GR" b="1" dirty="0" smtClean="0"/>
              <a:t>1 </a:t>
            </a:r>
            <a:r>
              <a:rPr lang="en-US" b="1" dirty="0" smtClean="0"/>
              <a:t>cell = 0.5 ng protein</a:t>
            </a:r>
            <a:r>
              <a:rPr lang="el-GR" dirty="0" smtClean="0"/>
              <a:t/>
            </a:r>
            <a:br>
              <a:rPr lang="el-GR" dirty="0" smtClean="0"/>
            </a:br>
            <a:endParaRPr lang="el-GR" dirty="0" smtClean="0"/>
          </a:p>
          <a:p>
            <a:pPr marL="342900" indent="-342900">
              <a:buFont typeface="+mj-lt"/>
              <a:buAutoNum type="arabicParenR"/>
            </a:pPr>
            <a:endParaRPr lang="el-GR" dirty="0"/>
          </a:p>
        </p:txBody>
      </p:sp>
    </p:spTree>
    <p:extLst>
      <p:ext uri="{BB962C8B-B14F-4D97-AF65-F5344CB8AC3E}">
        <p14:creationId xmlns:p14="http://schemas.microsoft.com/office/powerpoint/2010/main" val="524917161"/>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smtClean="0">
                <a:solidFill>
                  <a:schemeClr val="tx1"/>
                </a:solidFill>
              </a:rPr>
              <a:t>Αποτελέσματα </a:t>
            </a:r>
            <a:r>
              <a:rPr lang="en-US" sz="4400" b="1" dirty="0">
                <a:solidFill>
                  <a:schemeClr val="tx1"/>
                </a:solidFill>
              </a:rPr>
              <a:t>3</a:t>
            </a:r>
            <a:r>
              <a:rPr lang="en-US" sz="4400" b="1" dirty="0" smtClean="0">
                <a:solidFill>
                  <a:schemeClr val="tx1"/>
                </a:solidFill>
              </a:rPr>
              <a:t>-fold</a:t>
            </a:r>
            <a:endParaRPr lang="el-GR" sz="4400" b="1" dirty="0">
              <a:solidFill>
                <a:schemeClr val="tx1"/>
              </a:solidFill>
            </a:endParaRPr>
          </a:p>
        </p:txBody>
      </p:sp>
      <p:graphicFrame>
        <p:nvGraphicFramePr>
          <p:cNvPr id="8" name="Content Placeholder 7"/>
          <p:cNvGraphicFramePr>
            <a:graphicFrameLocks noGrp="1"/>
          </p:cNvGraphicFramePr>
          <p:nvPr>
            <p:ph idx="1"/>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5060317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smtClean="0">
                <a:solidFill>
                  <a:schemeClr val="tx1"/>
                </a:solidFill>
              </a:rPr>
              <a:t>Αποτελέσματα </a:t>
            </a:r>
            <a:r>
              <a:rPr lang="en-US" sz="4400" b="1" dirty="0">
                <a:solidFill>
                  <a:schemeClr val="tx1"/>
                </a:solidFill>
              </a:rPr>
              <a:t>3</a:t>
            </a:r>
            <a:r>
              <a:rPr lang="en-US" sz="4400" b="1" dirty="0" smtClean="0">
                <a:solidFill>
                  <a:schemeClr val="tx1"/>
                </a:solidFill>
              </a:rPr>
              <a:t>-fold</a:t>
            </a:r>
            <a:endParaRPr lang="el-GR" sz="4400" b="1" dirty="0">
              <a:solidFill>
                <a:schemeClr val="tx1"/>
              </a:solidFill>
            </a:endParaRPr>
          </a:p>
        </p:txBody>
      </p:sp>
      <p:graphicFrame>
        <p:nvGraphicFramePr>
          <p:cNvPr id="5" name="Content Placeholder 4"/>
          <p:cNvGraphicFramePr>
            <a:graphicFrameLocks noGrp="1"/>
          </p:cNvGraphicFramePr>
          <p:nvPr>
            <p:ph idx="1"/>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32284678"/>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3600" b="1" dirty="0" smtClean="0">
                <a:solidFill>
                  <a:schemeClr val="tx1"/>
                </a:solidFill>
              </a:rPr>
              <a:t>Αποτελέσματα </a:t>
            </a:r>
            <a:r>
              <a:rPr lang="en-US" sz="3600" b="1" dirty="0">
                <a:solidFill>
                  <a:schemeClr val="tx1"/>
                </a:solidFill>
              </a:rPr>
              <a:t>2</a:t>
            </a:r>
            <a:r>
              <a:rPr lang="en-US" sz="3600" b="1" dirty="0" smtClean="0">
                <a:solidFill>
                  <a:schemeClr val="tx1"/>
                </a:solidFill>
              </a:rPr>
              <a:t>-fold</a:t>
            </a:r>
            <a:endParaRPr lang="el-GR" sz="3600" b="1" dirty="0">
              <a:solidFill>
                <a:schemeClr val="tx1"/>
              </a:solidFill>
            </a:endParaRPr>
          </a:p>
        </p:txBody>
      </p:sp>
      <p:sp>
        <p:nvSpPr>
          <p:cNvPr id="3" name="Content Placeholder 2"/>
          <p:cNvSpPr>
            <a:spLocks noGrp="1"/>
          </p:cNvSpPr>
          <p:nvPr>
            <p:ph idx="1"/>
          </p:nvPr>
        </p:nvSpPr>
        <p:spPr>
          <a:xfrm>
            <a:off x="1097280" y="1845734"/>
            <a:ext cx="10058400" cy="445079"/>
          </a:xfrm>
        </p:spPr>
        <p:txBody>
          <a:bodyPr/>
          <a:lstStyle/>
          <a:p>
            <a:r>
              <a:rPr lang="el-GR" dirty="0" smtClean="0">
                <a:solidFill>
                  <a:schemeClr val="tx1"/>
                </a:solidFill>
              </a:rPr>
              <a:t>Από τη μέση τιμή του </a:t>
            </a:r>
            <a:r>
              <a:rPr lang="en-US" dirty="0" smtClean="0">
                <a:solidFill>
                  <a:schemeClr val="tx1"/>
                </a:solidFill>
              </a:rPr>
              <a:t>absorbance </a:t>
            </a:r>
            <a:r>
              <a:rPr lang="el-GR" dirty="0" smtClean="0">
                <a:solidFill>
                  <a:schemeClr val="tx1"/>
                </a:solidFill>
              </a:rPr>
              <a:t>κάθε αραίωσης δημιουργείται το παρακάτω διάγραμμα</a:t>
            </a:r>
          </a:p>
          <a:p>
            <a:endParaRPr lang="el-GR" dirty="0"/>
          </a:p>
        </p:txBody>
      </p:sp>
      <p:sp>
        <p:nvSpPr>
          <p:cNvPr id="5" name="TextBox 4"/>
          <p:cNvSpPr txBox="1"/>
          <p:nvPr/>
        </p:nvSpPr>
        <p:spPr>
          <a:xfrm>
            <a:off x="737419" y="2165684"/>
            <a:ext cx="4296594" cy="2862322"/>
          </a:xfrm>
          <a:prstGeom prst="rect">
            <a:avLst/>
          </a:prstGeom>
          <a:noFill/>
        </p:spPr>
        <p:txBody>
          <a:bodyPr wrap="square" rtlCol="0">
            <a:spAutoFit/>
          </a:bodyPr>
          <a:lstStyle/>
          <a:p>
            <a:pPr marL="342900" indent="-342900">
              <a:buFont typeface="+mj-lt"/>
              <a:buAutoNum type="arabicParenR"/>
            </a:pPr>
            <a:r>
              <a:rPr lang="el-GR" dirty="0" smtClean="0"/>
              <a:t>Βρίσκουμε την εξίσωση ευθείας που συνδέει </a:t>
            </a:r>
            <a:r>
              <a:rPr lang="en-US" dirty="0" smtClean="0"/>
              <a:t>absorbance-concentration.</a:t>
            </a:r>
          </a:p>
          <a:p>
            <a:pPr marL="342900" indent="-342900">
              <a:buFont typeface="+mj-lt"/>
              <a:buAutoNum type="arabicParenR"/>
            </a:pPr>
            <a:r>
              <a:rPr lang="el-GR" dirty="0" smtClean="0"/>
              <a:t>Γνωρίζοντας το </a:t>
            </a:r>
            <a:r>
              <a:rPr lang="en-US" dirty="0" smtClean="0"/>
              <a:t>absorbance </a:t>
            </a:r>
            <a:r>
              <a:rPr lang="el-GR" dirty="0" smtClean="0"/>
              <a:t>των δειγμάτων βρίσκουμε τη συγκέντρωση τους.</a:t>
            </a:r>
          </a:p>
          <a:p>
            <a:pPr marL="342900" indent="-342900">
              <a:buFont typeface="+mj-lt"/>
              <a:buAutoNum type="arabicParenR"/>
            </a:pPr>
            <a:r>
              <a:rPr lang="el-GR" dirty="0" smtClean="0"/>
              <a:t>Μάζα δείγματος = Συγκέντρωση </a:t>
            </a:r>
            <a:r>
              <a:rPr lang="en-US" dirty="0" smtClean="0"/>
              <a:t>x </a:t>
            </a:r>
            <a:r>
              <a:rPr lang="el-GR" dirty="0" smtClean="0"/>
              <a:t>Όγκο</a:t>
            </a:r>
          </a:p>
          <a:p>
            <a:pPr marL="342900" indent="-342900">
              <a:buFont typeface="+mj-lt"/>
              <a:buAutoNum type="arabicParenR"/>
            </a:pPr>
            <a:r>
              <a:rPr lang="el-GR" dirty="0" smtClean="0"/>
              <a:t>Αριθμός κυττάρων = Μάζα/0.5</a:t>
            </a:r>
          </a:p>
          <a:p>
            <a:r>
              <a:rPr lang="el-GR" b="1" dirty="0"/>
              <a:t> </a:t>
            </a:r>
            <a:r>
              <a:rPr lang="el-GR" b="1" dirty="0" smtClean="0"/>
              <a:t>      1 </a:t>
            </a:r>
            <a:r>
              <a:rPr lang="en-US" b="1" dirty="0" smtClean="0"/>
              <a:t>cell = 0.5 ng protein</a:t>
            </a:r>
            <a:r>
              <a:rPr lang="el-GR" dirty="0" smtClean="0"/>
              <a:t/>
            </a:r>
            <a:br>
              <a:rPr lang="el-GR" dirty="0" smtClean="0"/>
            </a:br>
            <a:endParaRPr lang="el-GR" dirty="0" smtClean="0"/>
          </a:p>
          <a:p>
            <a:pPr marL="342900" indent="-342900">
              <a:buFont typeface="+mj-lt"/>
              <a:buAutoNum type="arabicParenR"/>
            </a:pPr>
            <a:endParaRPr lang="el-GR" dirty="0"/>
          </a:p>
        </p:txBody>
      </p:sp>
      <p:graphicFrame>
        <p:nvGraphicFramePr>
          <p:cNvPr id="6" name="Chart 5"/>
          <p:cNvGraphicFramePr>
            <a:graphicFrameLocks/>
          </p:cNvGraphicFramePr>
          <p:nvPr>
            <p:extLst/>
          </p:nvPr>
        </p:nvGraphicFramePr>
        <p:xfrm>
          <a:off x="4925960" y="2165684"/>
          <a:ext cx="7266039" cy="4105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18591386"/>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smtClean="0">
                <a:solidFill>
                  <a:schemeClr val="tx1"/>
                </a:solidFill>
              </a:rPr>
              <a:t>Αποτελέσματα </a:t>
            </a:r>
            <a:r>
              <a:rPr lang="en-US" sz="4400" b="1" dirty="0" smtClean="0">
                <a:solidFill>
                  <a:schemeClr val="tx1"/>
                </a:solidFill>
              </a:rPr>
              <a:t>2-fold</a:t>
            </a:r>
            <a:endParaRPr lang="el-GR" sz="4400" b="1" dirty="0">
              <a:solidFill>
                <a:schemeClr val="tx1"/>
              </a:solidFill>
            </a:endParaRPr>
          </a:p>
        </p:txBody>
      </p:sp>
      <p:graphicFrame>
        <p:nvGraphicFramePr>
          <p:cNvPr id="6" name="Content Placeholder 5"/>
          <p:cNvGraphicFramePr>
            <a:graphicFrameLocks noGrp="1"/>
          </p:cNvGraphicFramePr>
          <p:nvPr>
            <p:ph idx="1"/>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934558"/>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smtClean="0">
                <a:solidFill>
                  <a:schemeClr val="tx1"/>
                </a:solidFill>
              </a:rPr>
              <a:t>Αποτελέσματα </a:t>
            </a:r>
            <a:r>
              <a:rPr lang="en-US" sz="4400" b="1" dirty="0" smtClean="0">
                <a:solidFill>
                  <a:schemeClr val="tx1"/>
                </a:solidFill>
              </a:rPr>
              <a:t>2-fold</a:t>
            </a:r>
            <a:endParaRPr lang="el-GR" sz="4400" b="1" dirty="0">
              <a:solidFill>
                <a:schemeClr val="tx1"/>
              </a:solidFill>
            </a:endParaRPr>
          </a:p>
        </p:txBody>
      </p:sp>
      <p:graphicFrame>
        <p:nvGraphicFramePr>
          <p:cNvPr id="5" name="Content Placeholder 4"/>
          <p:cNvGraphicFramePr>
            <a:graphicFrameLocks noGrp="1"/>
          </p:cNvGraphicFramePr>
          <p:nvPr>
            <p:ph idx="1"/>
            <p:extLst/>
          </p:nvPr>
        </p:nvGraphicFramePr>
        <p:xfrm>
          <a:off x="1096963" y="1846263"/>
          <a:ext cx="10058400" cy="40227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34947859"/>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l-GR" sz="4400" b="1" dirty="0" smtClean="0">
                <a:solidFill>
                  <a:schemeClr val="tx1"/>
                </a:solidFill>
              </a:rPr>
              <a:t>Ερωτήσεις </a:t>
            </a:r>
            <a:endParaRPr lang="el-GR" sz="4400" b="1" dirty="0">
              <a:solidFill>
                <a:schemeClr val="tx1"/>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65891" y="1846263"/>
            <a:ext cx="4720544" cy="4022725"/>
          </a:xfrm>
        </p:spPr>
      </p:pic>
    </p:spTree>
    <p:extLst>
      <p:ext uri="{BB962C8B-B14F-4D97-AF65-F5344CB8AC3E}">
        <p14:creationId xmlns:p14="http://schemas.microsoft.com/office/powerpoint/2010/main" val="203283297"/>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a:solidFill>
                  <a:schemeClr val="tx1"/>
                </a:solidFill>
              </a:rPr>
              <a:t>Μέτρηση πρωτεινών</a:t>
            </a:r>
          </a:p>
        </p:txBody>
      </p:sp>
      <p:sp>
        <p:nvSpPr>
          <p:cNvPr id="3" name="Content Placeholder 2"/>
          <p:cNvSpPr>
            <a:spLocks noGrp="1"/>
          </p:cNvSpPr>
          <p:nvPr>
            <p:ph idx="1"/>
          </p:nvPr>
        </p:nvSpPr>
        <p:spPr/>
        <p:txBody>
          <a:bodyPr/>
          <a:lstStyle/>
          <a:p>
            <a:pPr marL="0" indent="0">
              <a:buNone/>
            </a:pPr>
            <a:r>
              <a:rPr lang="el-GR" dirty="0">
                <a:solidFill>
                  <a:schemeClr val="tx1"/>
                </a:solidFill>
              </a:rPr>
              <a:t>Ο συνηθέστερος τρόπος μέτρησεις πρωτεινών είναι φασματοφωτομετρικός, δηλαδή:</a:t>
            </a:r>
          </a:p>
          <a:p>
            <a:pPr>
              <a:buFont typeface="Wingdings" panose="05000000000000000000" pitchFamily="2" charset="2"/>
              <a:buChar char="Ø"/>
            </a:pPr>
            <a:r>
              <a:rPr lang="el-GR" dirty="0">
                <a:solidFill>
                  <a:schemeClr val="tx1"/>
                </a:solidFill>
              </a:rPr>
              <a:t>προσθήκης ενός αντιδραστή (</a:t>
            </a:r>
            <a:r>
              <a:rPr lang="en-US" dirty="0">
                <a:solidFill>
                  <a:schemeClr val="tx1"/>
                </a:solidFill>
              </a:rPr>
              <a:t>reagent</a:t>
            </a:r>
            <a:r>
              <a:rPr lang="el-GR" dirty="0">
                <a:solidFill>
                  <a:schemeClr val="tx1"/>
                </a:solidFill>
              </a:rPr>
              <a:t>), σε πρωτεινικό διάλυμμα.</a:t>
            </a:r>
          </a:p>
          <a:p>
            <a:pPr>
              <a:buFont typeface="Wingdings" panose="05000000000000000000" pitchFamily="2" charset="2"/>
              <a:buChar char="Ø"/>
            </a:pPr>
            <a:r>
              <a:rPr lang="el-GR" dirty="0">
                <a:solidFill>
                  <a:schemeClr val="tx1"/>
                </a:solidFill>
              </a:rPr>
              <a:t>ο αντιδραστής (</a:t>
            </a:r>
            <a:r>
              <a:rPr lang="en-US" dirty="0">
                <a:solidFill>
                  <a:schemeClr val="tx1"/>
                </a:solidFill>
              </a:rPr>
              <a:t>reagent</a:t>
            </a:r>
            <a:r>
              <a:rPr lang="el-GR" dirty="0">
                <a:solidFill>
                  <a:schemeClr val="tx1"/>
                </a:solidFill>
              </a:rPr>
              <a:t>) μεταβάλλει το χρώμα του διαλύματος ανάλογα με την ποσότητα πρωτείνης που υπάρχει.</a:t>
            </a:r>
          </a:p>
          <a:p>
            <a:pPr>
              <a:buFont typeface="Wingdings" panose="05000000000000000000" pitchFamily="2" charset="2"/>
              <a:buChar char="Ø"/>
            </a:pPr>
            <a:r>
              <a:rPr lang="el-GR" dirty="0">
                <a:solidFill>
                  <a:schemeClr val="tx1"/>
                </a:solidFill>
              </a:rPr>
              <a:t>Μέτρηση της αλλαγής χρώματος με φασματοφωτόμετρο</a:t>
            </a:r>
          </a:p>
          <a:p>
            <a:pPr>
              <a:buFont typeface="Arial" pitchFamily="34" charset="0"/>
              <a:buChar char="•"/>
            </a:pPr>
            <a:endParaRPr lang="el-GR" dirty="0"/>
          </a:p>
        </p:txBody>
      </p:sp>
    </p:spTree>
    <p:extLst>
      <p:ext uri="{BB962C8B-B14F-4D97-AF65-F5344CB8AC3E}">
        <p14:creationId xmlns:p14="http://schemas.microsoft.com/office/powerpoint/2010/main" val="221005371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a:solidFill>
                  <a:schemeClr val="tx1"/>
                </a:solidFill>
              </a:rPr>
              <a:t>Μηχανισμοί εντοπισμού πρωτεινών</a:t>
            </a:r>
          </a:p>
        </p:txBody>
      </p:sp>
      <p:sp>
        <p:nvSpPr>
          <p:cNvPr id="3" name="Content Placeholder 2"/>
          <p:cNvSpPr>
            <a:spLocks noGrp="1"/>
          </p:cNvSpPr>
          <p:nvPr>
            <p:ph idx="1"/>
          </p:nvPr>
        </p:nvSpPr>
        <p:spPr/>
        <p:txBody>
          <a:bodyPr/>
          <a:lstStyle/>
          <a:p>
            <a:pPr marL="0" indent="0">
              <a:buNone/>
            </a:pPr>
            <a:r>
              <a:rPr lang="el-GR" dirty="0" smtClean="0">
                <a:solidFill>
                  <a:schemeClr val="tx1"/>
                </a:solidFill>
              </a:rPr>
              <a:t>Η αλλαγή χρώματος μπορεί να επιτευχθεί  όταν</a:t>
            </a:r>
          </a:p>
          <a:p>
            <a:pPr marL="514350" indent="-514350">
              <a:buFont typeface="+mj-lt"/>
              <a:buAutoNum type="romanUcPeriod"/>
            </a:pPr>
            <a:r>
              <a:rPr lang="el-GR" dirty="0" smtClean="0">
                <a:solidFill>
                  <a:schemeClr val="tx1"/>
                </a:solidFill>
              </a:rPr>
              <a:t>Οι </a:t>
            </a:r>
            <a:r>
              <a:rPr lang="el-GR" dirty="0">
                <a:solidFill>
                  <a:schemeClr val="tx1"/>
                </a:solidFill>
              </a:rPr>
              <a:t>πεπτιδικοί δεσμοί των πρωτεινών αντιδρούν </a:t>
            </a:r>
            <a:r>
              <a:rPr lang="en-US" dirty="0">
                <a:solidFill>
                  <a:schemeClr val="tx1"/>
                </a:solidFill>
              </a:rPr>
              <a:t>Cu</a:t>
            </a:r>
            <a:r>
              <a:rPr lang="el-GR" baseline="30000" dirty="0">
                <a:solidFill>
                  <a:schemeClr val="tx1"/>
                </a:solidFill>
              </a:rPr>
              <a:t>+2</a:t>
            </a:r>
            <a:r>
              <a:rPr lang="el-GR" dirty="0">
                <a:solidFill>
                  <a:schemeClr val="tx1"/>
                </a:solidFill>
              </a:rPr>
              <a:t>,που υπάρχει στον αντιδραστή,δημιουργώντας ένα σύμπλεγμα με </a:t>
            </a:r>
            <a:r>
              <a:rPr lang="en-US" dirty="0">
                <a:solidFill>
                  <a:schemeClr val="tx1"/>
                </a:solidFill>
              </a:rPr>
              <a:t>Cu</a:t>
            </a:r>
            <a:r>
              <a:rPr lang="el-GR" baseline="30000" dirty="0" smtClean="0">
                <a:solidFill>
                  <a:schemeClr val="tx1"/>
                </a:solidFill>
              </a:rPr>
              <a:t>+1</a:t>
            </a:r>
            <a:r>
              <a:rPr lang="el-GR" dirty="0" smtClean="0">
                <a:solidFill>
                  <a:schemeClr val="tx1"/>
                </a:solidFill>
              </a:rPr>
              <a:t> διαφορετικού χρώματος</a:t>
            </a:r>
          </a:p>
          <a:p>
            <a:pPr marL="514350" indent="-514350">
              <a:buFont typeface="+mj-lt"/>
              <a:buAutoNum type="romanUcPeriod"/>
            </a:pPr>
            <a:endParaRPr lang="el-GR" dirty="0" smtClean="0">
              <a:solidFill>
                <a:schemeClr val="tx1"/>
              </a:solidFill>
            </a:endParaRPr>
          </a:p>
          <a:p>
            <a:pPr marL="514350" indent="-514350">
              <a:buFont typeface="+mj-lt"/>
              <a:buAutoNum type="romanUcPeriod"/>
            </a:pPr>
            <a:r>
              <a:rPr lang="el-GR" dirty="0">
                <a:solidFill>
                  <a:schemeClr val="tx1"/>
                </a:solidFill>
              </a:rPr>
              <a:t>οι αρωματικοί δακτύλιοι των πρωτεινών αντιδρούν με τους </a:t>
            </a:r>
            <a:r>
              <a:rPr lang="el-GR" dirty="0" smtClean="0">
                <a:solidFill>
                  <a:schemeClr val="tx1"/>
                </a:solidFill>
              </a:rPr>
              <a:t>αντιδραστές</a:t>
            </a:r>
          </a:p>
          <a:p>
            <a:pPr marL="514350" indent="-514350">
              <a:buFont typeface="+mj-lt"/>
              <a:buAutoNum type="romanUcPeriod"/>
            </a:pPr>
            <a:r>
              <a:rPr lang="el-GR" dirty="0" smtClean="0">
                <a:solidFill>
                  <a:schemeClr val="tx1"/>
                </a:solidFill>
              </a:rPr>
              <a:t>Οι αντιδραστές  αντιδρούν με τον μεταβολισμό των κυττάρων.</a:t>
            </a:r>
          </a:p>
          <a:p>
            <a:pPr marL="457200" indent="-457200">
              <a:buFont typeface="+mj-lt"/>
              <a:buAutoNum type="arabicPeriod"/>
            </a:pPr>
            <a:endParaRPr lang="el-GR"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9852341" y="1902139"/>
            <a:ext cx="1997075" cy="2596515"/>
          </a:xfrm>
          <a:prstGeom prst="rect">
            <a:avLst/>
          </a:prstGeom>
        </p:spPr>
      </p:pic>
    </p:spTree>
    <p:extLst>
      <p:ext uri="{BB962C8B-B14F-4D97-AF65-F5344CB8AC3E}">
        <p14:creationId xmlns:p14="http://schemas.microsoft.com/office/powerpoint/2010/main" val="58985358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a:solidFill>
                  <a:schemeClr val="tx1"/>
                </a:solidFill>
              </a:rPr>
              <a:t>Μέθοδοι μέτρησεις Πρωτεινών</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solidFill>
                  <a:schemeClr val="tx1"/>
                </a:solidFill>
              </a:rPr>
              <a:t>Biuret</a:t>
            </a:r>
          </a:p>
          <a:p>
            <a:pPr>
              <a:buFont typeface="Wingdings" panose="05000000000000000000" pitchFamily="2" charset="2"/>
              <a:buChar char="Ø"/>
            </a:pPr>
            <a:r>
              <a:rPr lang="en-US" dirty="0" err="1">
                <a:solidFill>
                  <a:schemeClr val="tx1"/>
                </a:solidFill>
              </a:rPr>
              <a:t>Hartee-lowry</a:t>
            </a:r>
            <a:endParaRPr lang="en-US" dirty="0">
              <a:solidFill>
                <a:schemeClr val="tx1"/>
              </a:solidFill>
            </a:endParaRPr>
          </a:p>
          <a:p>
            <a:pPr>
              <a:buFont typeface="Wingdings" panose="05000000000000000000" pitchFamily="2" charset="2"/>
              <a:buChar char="Ø"/>
            </a:pPr>
            <a:r>
              <a:rPr lang="en-US" dirty="0">
                <a:solidFill>
                  <a:schemeClr val="tx1"/>
                </a:solidFill>
              </a:rPr>
              <a:t>BCA</a:t>
            </a:r>
          </a:p>
          <a:p>
            <a:pPr>
              <a:buFont typeface="Wingdings" panose="05000000000000000000" pitchFamily="2" charset="2"/>
              <a:buChar char="Ø"/>
            </a:pPr>
            <a:r>
              <a:rPr lang="en-US" dirty="0">
                <a:solidFill>
                  <a:schemeClr val="tx1"/>
                </a:solidFill>
              </a:rPr>
              <a:t>Bradford</a:t>
            </a:r>
          </a:p>
          <a:p>
            <a:pPr>
              <a:buFont typeface="Wingdings" panose="05000000000000000000" pitchFamily="2" charset="2"/>
              <a:buChar char="Ø"/>
            </a:pPr>
            <a:r>
              <a:rPr lang="en-US" dirty="0" err="1">
                <a:solidFill>
                  <a:schemeClr val="tx1"/>
                </a:solidFill>
              </a:rPr>
              <a:t>Resazurin</a:t>
            </a:r>
            <a:endParaRPr lang="en-US" dirty="0">
              <a:solidFill>
                <a:schemeClr val="tx1"/>
              </a:solidFill>
            </a:endParaRPr>
          </a:p>
          <a:p>
            <a:pPr>
              <a:buFont typeface="Wingdings" panose="05000000000000000000" pitchFamily="2" charset="2"/>
              <a:buChar char="Ø"/>
            </a:pPr>
            <a:r>
              <a:rPr lang="en-US" dirty="0">
                <a:solidFill>
                  <a:schemeClr val="tx1"/>
                </a:solidFill>
              </a:rPr>
              <a:t>MTT</a:t>
            </a:r>
            <a:endParaRPr lang="el-GR" dirty="0">
              <a:solidFill>
                <a:schemeClr val="tx1"/>
              </a:solidFill>
            </a:endParaRPr>
          </a:p>
          <a:p>
            <a:endParaRPr lang="el-GR" dirty="0"/>
          </a:p>
        </p:txBody>
      </p:sp>
    </p:spTree>
    <p:extLst>
      <p:ext uri="{BB962C8B-B14F-4D97-AF65-F5344CB8AC3E}">
        <p14:creationId xmlns:p14="http://schemas.microsoft.com/office/powerpoint/2010/main" val="3022059895"/>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Biuret</a:t>
            </a:r>
            <a:endParaRPr lang="el-GR" b="1" dirty="0">
              <a:solidFill>
                <a:schemeClr val="tx1"/>
              </a:solidFill>
            </a:endParaRPr>
          </a:p>
        </p:txBody>
      </p:sp>
      <p:sp>
        <p:nvSpPr>
          <p:cNvPr id="3" name="Content Placeholder 2"/>
          <p:cNvSpPr>
            <a:spLocks noGrp="1"/>
          </p:cNvSpPr>
          <p:nvPr>
            <p:ph idx="1"/>
          </p:nvPr>
        </p:nvSpPr>
        <p:spPr/>
        <p:txBody>
          <a:bodyPr>
            <a:normAutofit/>
          </a:bodyPr>
          <a:lstStyle/>
          <a:p>
            <a:r>
              <a:rPr lang="el-GR" dirty="0" smtClean="0">
                <a:solidFill>
                  <a:schemeClr val="tx1"/>
                </a:solidFill>
              </a:rPr>
              <a:t>Βασίζεται στην αντίδραση των πεπτιδικών δεσμών.</a:t>
            </a:r>
          </a:p>
          <a:p>
            <a:r>
              <a:rPr lang="el-GR" dirty="0" smtClean="0">
                <a:solidFill>
                  <a:schemeClr val="tx1"/>
                </a:solidFill>
              </a:rPr>
              <a:t>Το χρώμα του διαλύμματος είναι ανοιχτό μωβ (μ</a:t>
            </a:r>
            <a:r>
              <a:rPr lang="el-GR" dirty="0">
                <a:solidFill>
                  <a:schemeClr val="tx1"/>
                </a:solidFill>
              </a:rPr>
              <a:t>ή</a:t>
            </a:r>
            <a:r>
              <a:rPr lang="el-GR" dirty="0" smtClean="0">
                <a:solidFill>
                  <a:schemeClr val="tx1"/>
                </a:solidFill>
              </a:rPr>
              <a:t>κος κύματος </a:t>
            </a:r>
            <a:r>
              <a:rPr lang="el-GR" dirty="0">
                <a:solidFill>
                  <a:schemeClr val="tx1"/>
                </a:solidFill>
              </a:rPr>
              <a:t>540</a:t>
            </a:r>
            <a:r>
              <a:rPr lang="en-US" dirty="0" smtClean="0">
                <a:solidFill>
                  <a:schemeClr val="tx1"/>
                </a:solidFill>
              </a:rPr>
              <a:t>nm</a:t>
            </a:r>
            <a:r>
              <a:rPr lang="el-GR" dirty="0" smtClean="0">
                <a:solidFill>
                  <a:schemeClr val="tx1"/>
                </a:solidFill>
              </a:rPr>
              <a:t>)</a:t>
            </a:r>
          </a:p>
          <a:p>
            <a:r>
              <a:rPr lang="el-GR" dirty="0" smtClean="0">
                <a:solidFill>
                  <a:schemeClr val="tx1"/>
                </a:solidFill>
              </a:rPr>
              <a:t>Χρήση σε </a:t>
            </a:r>
            <a:r>
              <a:rPr lang="el-GR" dirty="0">
                <a:solidFill>
                  <a:schemeClr val="tx1"/>
                </a:solidFill>
              </a:rPr>
              <a:t>δείγματα με </a:t>
            </a:r>
            <a:r>
              <a:rPr lang="el-GR" dirty="0" smtClean="0">
                <a:solidFill>
                  <a:schemeClr val="tx1"/>
                </a:solidFill>
              </a:rPr>
              <a:t>συγκέντρωση </a:t>
            </a:r>
            <a:r>
              <a:rPr lang="el-GR" dirty="0">
                <a:solidFill>
                  <a:schemeClr val="tx1"/>
                </a:solidFill>
              </a:rPr>
              <a:t>πρωτείνης απο 1-10 </a:t>
            </a:r>
            <a:r>
              <a:rPr lang="en-US" dirty="0">
                <a:solidFill>
                  <a:schemeClr val="tx1"/>
                </a:solidFill>
              </a:rPr>
              <a:t>mg</a:t>
            </a:r>
            <a:r>
              <a:rPr lang="el-GR" dirty="0">
                <a:solidFill>
                  <a:schemeClr val="tx1"/>
                </a:solidFill>
              </a:rPr>
              <a:t>/</a:t>
            </a:r>
            <a:r>
              <a:rPr lang="en-US" dirty="0">
                <a:solidFill>
                  <a:schemeClr val="tx1"/>
                </a:solidFill>
              </a:rPr>
              <a:t>ml</a:t>
            </a:r>
            <a:r>
              <a:rPr lang="el-GR" dirty="0" smtClean="0">
                <a:solidFill>
                  <a:schemeClr val="tx1"/>
                </a:solidFill>
              </a:rPr>
              <a:t>.</a:t>
            </a:r>
            <a:endParaRPr lang="en-US" dirty="0" smtClean="0">
              <a:solidFill>
                <a:schemeClr val="tx1"/>
              </a:solidFill>
            </a:endParaRPr>
          </a:p>
          <a:p>
            <a:endParaRPr lang="el-GR" dirty="0" smtClean="0">
              <a:solidFill>
                <a:schemeClr val="tx1"/>
              </a:solidFill>
            </a:endParaRPr>
          </a:p>
          <a:p>
            <a:pPr marL="0" indent="0">
              <a:buNone/>
            </a:pPr>
            <a:r>
              <a:rPr lang="el-GR" dirty="0" smtClean="0">
                <a:solidFill>
                  <a:schemeClr val="tx1"/>
                </a:solidFill>
              </a:rPr>
              <a:t>+ </a:t>
            </a:r>
            <a:r>
              <a:rPr lang="el-GR" dirty="0">
                <a:solidFill>
                  <a:schemeClr val="tx1"/>
                </a:solidFill>
              </a:rPr>
              <a:t>εύκολή και γρήγορη διενέργεια της μέτρησης (20 λεπτα επώαση), </a:t>
            </a:r>
            <a:endParaRPr lang="el-GR" dirty="0" smtClean="0">
              <a:solidFill>
                <a:schemeClr val="tx1"/>
              </a:solidFill>
            </a:endParaRPr>
          </a:p>
          <a:p>
            <a:pPr marL="0" indent="0">
              <a:buNone/>
            </a:pPr>
            <a:r>
              <a:rPr lang="el-GR" dirty="0">
                <a:solidFill>
                  <a:schemeClr val="tx1"/>
                </a:solidFill>
              </a:rPr>
              <a:t>+</a:t>
            </a:r>
            <a:r>
              <a:rPr lang="el-GR" dirty="0" smtClean="0">
                <a:solidFill>
                  <a:schemeClr val="tx1"/>
                </a:solidFill>
              </a:rPr>
              <a:t>η </a:t>
            </a:r>
            <a:r>
              <a:rPr lang="el-GR" dirty="0">
                <a:solidFill>
                  <a:schemeClr val="tx1"/>
                </a:solidFill>
              </a:rPr>
              <a:t>εύκολή παρασκευή των αντιδραστών (</a:t>
            </a:r>
            <a:r>
              <a:rPr lang="en-US" dirty="0" smtClean="0">
                <a:solidFill>
                  <a:schemeClr val="tx1"/>
                </a:solidFill>
              </a:rPr>
              <a:t>reagent</a:t>
            </a:r>
            <a:r>
              <a:rPr lang="el-GR" dirty="0" smtClean="0">
                <a:solidFill>
                  <a:schemeClr val="tx1"/>
                </a:solidFill>
              </a:rPr>
              <a:t>)</a:t>
            </a:r>
          </a:p>
          <a:p>
            <a:pPr marL="0" indent="0">
              <a:buNone/>
            </a:pPr>
            <a:endParaRPr lang="el-GR" dirty="0" smtClean="0">
              <a:solidFill>
                <a:schemeClr val="tx1"/>
              </a:solidFill>
            </a:endParaRPr>
          </a:p>
          <a:p>
            <a:pPr marL="0" indent="0">
              <a:buNone/>
            </a:pPr>
            <a:r>
              <a:rPr lang="el-GR" dirty="0">
                <a:solidFill>
                  <a:schemeClr val="tx1"/>
                </a:solidFill>
              </a:rPr>
              <a:t>-</a:t>
            </a:r>
            <a:r>
              <a:rPr lang="el-GR" dirty="0" smtClean="0">
                <a:solidFill>
                  <a:schemeClr val="tx1"/>
                </a:solidFill>
              </a:rPr>
              <a:t>η </a:t>
            </a:r>
            <a:r>
              <a:rPr lang="el-GR" dirty="0">
                <a:solidFill>
                  <a:schemeClr val="tx1"/>
                </a:solidFill>
              </a:rPr>
              <a:t>μικρή </a:t>
            </a:r>
            <a:r>
              <a:rPr lang="el-GR" dirty="0" smtClean="0">
                <a:solidFill>
                  <a:schemeClr val="tx1"/>
                </a:solidFill>
              </a:rPr>
              <a:t>ευαισθησία</a:t>
            </a:r>
            <a:r>
              <a:rPr lang="en-US" dirty="0" smtClean="0">
                <a:solidFill>
                  <a:schemeClr val="tx1"/>
                </a:solidFill>
              </a:rPr>
              <a:t>.</a:t>
            </a:r>
            <a:endParaRPr lang="el-GR" dirty="0">
              <a:solidFill>
                <a:schemeClr val="tx1"/>
              </a:solidFill>
            </a:endParaRPr>
          </a:p>
          <a:p>
            <a:endParaRPr lang="el-GR"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9255124" y="1690370"/>
            <a:ext cx="2174876" cy="2835910"/>
          </a:xfrm>
          <a:prstGeom prst="rect">
            <a:avLst/>
          </a:prstGeom>
        </p:spPr>
      </p:pic>
    </p:spTree>
    <p:extLst>
      <p:ext uri="{BB962C8B-B14F-4D97-AF65-F5344CB8AC3E}">
        <p14:creationId xmlns:p14="http://schemas.microsoft.com/office/powerpoint/2010/main" val="1323203693"/>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a:solidFill>
                  <a:schemeClr val="tx1"/>
                </a:solidFill>
              </a:rPr>
              <a:t>Η</a:t>
            </a:r>
            <a:r>
              <a:rPr lang="en-US" b="1" dirty="0" err="1">
                <a:solidFill>
                  <a:schemeClr val="tx1"/>
                </a:solidFill>
              </a:rPr>
              <a:t>artree</a:t>
            </a:r>
            <a:r>
              <a:rPr lang="el-GR" b="1" dirty="0">
                <a:solidFill>
                  <a:schemeClr val="tx1"/>
                </a:solidFill>
              </a:rPr>
              <a:t>-</a:t>
            </a:r>
            <a:r>
              <a:rPr lang="en-US" b="1" dirty="0" err="1" smtClean="0">
                <a:solidFill>
                  <a:schemeClr val="tx1"/>
                </a:solidFill>
              </a:rPr>
              <a:t>lowry</a:t>
            </a:r>
            <a:endParaRPr lang="el-GR" dirty="0"/>
          </a:p>
        </p:txBody>
      </p:sp>
      <p:sp>
        <p:nvSpPr>
          <p:cNvPr id="3" name="Content Placeholder 2"/>
          <p:cNvSpPr>
            <a:spLocks noGrp="1"/>
          </p:cNvSpPr>
          <p:nvPr>
            <p:ph idx="1"/>
          </p:nvPr>
        </p:nvSpPr>
        <p:spPr/>
        <p:txBody>
          <a:bodyPr>
            <a:normAutofit/>
          </a:bodyPr>
          <a:lstStyle/>
          <a:p>
            <a:r>
              <a:rPr lang="el-GR" dirty="0" smtClean="0">
                <a:solidFill>
                  <a:schemeClr val="tx1"/>
                </a:solidFill>
              </a:rPr>
              <a:t>Βασίζεται τόσο στην αντιδρασή των πεπτιδικών δεσμών  όσο και των αρωματικών δακτυλίων.</a:t>
            </a:r>
          </a:p>
          <a:p>
            <a:pPr>
              <a:buFont typeface="Wingdings" panose="05000000000000000000" pitchFamily="2" charset="2"/>
              <a:buChar char="Ø"/>
            </a:pPr>
            <a:r>
              <a:rPr lang="el-GR" dirty="0" smtClean="0">
                <a:solidFill>
                  <a:schemeClr val="tx1"/>
                </a:solidFill>
              </a:rPr>
              <a:t>Χρήση 3 αντιδραστών</a:t>
            </a:r>
          </a:p>
          <a:p>
            <a:pPr>
              <a:buFont typeface="Wingdings" panose="05000000000000000000" pitchFamily="2" charset="2"/>
              <a:buChar char="Ø"/>
            </a:pPr>
            <a:r>
              <a:rPr lang="el-GR" dirty="0" smtClean="0">
                <a:solidFill>
                  <a:schemeClr val="tx1"/>
                </a:solidFill>
              </a:rPr>
              <a:t>Το </a:t>
            </a:r>
            <a:r>
              <a:rPr lang="el-GR" dirty="0">
                <a:solidFill>
                  <a:schemeClr val="tx1"/>
                </a:solidFill>
              </a:rPr>
              <a:t>χρώμα που προκύπτει είναι μπλε με μήκος κύματος 750</a:t>
            </a:r>
            <a:r>
              <a:rPr lang="en-US" dirty="0">
                <a:solidFill>
                  <a:schemeClr val="tx1"/>
                </a:solidFill>
              </a:rPr>
              <a:t>nm</a:t>
            </a:r>
            <a:r>
              <a:rPr lang="el-GR" dirty="0">
                <a:solidFill>
                  <a:schemeClr val="tx1"/>
                </a:solidFill>
              </a:rPr>
              <a:t>. </a:t>
            </a:r>
            <a:endParaRPr lang="el-GR" dirty="0" smtClean="0">
              <a:solidFill>
                <a:schemeClr val="tx1"/>
              </a:solidFill>
            </a:endParaRPr>
          </a:p>
          <a:p>
            <a:pPr>
              <a:buFont typeface="Wingdings" panose="05000000000000000000" pitchFamily="2" charset="2"/>
              <a:buChar char="Ø"/>
            </a:pPr>
            <a:r>
              <a:rPr lang="el-GR" dirty="0" smtClean="0">
                <a:solidFill>
                  <a:schemeClr val="tx1"/>
                </a:solidFill>
              </a:rPr>
              <a:t>Χρήση σε δείγματα </a:t>
            </a:r>
            <a:r>
              <a:rPr lang="el-GR" dirty="0">
                <a:solidFill>
                  <a:schemeClr val="tx1"/>
                </a:solidFill>
              </a:rPr>
              <a:t>απο 10-1000 μ</a:t>
            </a:r>
            <a:r>
              <a:rPr lang="en-US" dirty="0">
                <a:solidFill>
                  <a:schemeClr val="tx1"/>
                </a:solidFill>
              </a:rPr>
              <a:t>g</a:t>
            </a:r>
            <a:r>
              <a:rPr lang="el-GR" dirty="0">
                <a:solidFill>
                  <a:schemeClr val="tx1"/>
                </a:solidFill>
              </a:rPr>
              <a:t>/</a:t>
            </a:r>
            <a:r>
              <a:rPr lang="en-US" dirty="0">
                <a:solidFill>
                  <a:schemeClr val="tx1"/>
                </a:solidFill>
              </a:rPr>
              <a:t>ml</a:t>
            </a:r>
            <a:r>
              <a:rPr lang="el-GR" dirty="0">
                <a:solidFill>
                  <a:schemeClr val="tx1"/>
                </a:solidFill>
              </a:rPr>
              <a:t> </a:t>
            </a:r>
            <a:r>
              <a:rPr lang="el-GR" dirty="0" smtClean="0">
                <a:solidFill>
                  <a:schemeClr val="tx1"/>
                </a:solidFill>
              </a:rPr>
              <a:t> (κυρίως </a:t>
            </a:r>
            <a:r>
              <a:rPr lang="el-GR" dirty="0">
                <a:solidFill>
                  <a:schemeClr val="tx1"/>
                </a:solidFill>
              </a:rPr>
              <a:t>100-600 μ</a:t>
            </a:r>
            <a:r>
              <a:rPr lang="en-US" dirty="0">
                <a:solidFill>
                  <a:schemeClr val="tx1"/>
                </a:solidFill>
              </a:rPr>
              <a:t>g</a:t>
            </a:r>
            <a:r>
              <a:rPr lang="el-GR" dirty="0">
                <a:solidFill>
                  <a:schemeClr val="tx1"/>
                </a:solidFill>
              </a:rPr>
              <a:t>/</a:t>
            </a:r>
            <a:r>
              <a:rPr lang="en-US" dirty="0" smtClean="0">
                <a:solidFill>
                  <a:schemeClr val="tx1"/>
                </a:solidFill>
              </a:rPr>
              <a:t>ml</a:t>
            </a:r>
            <a:r>
              <a:rPr lang="el-GR" dirty="0" smtClean="0">
                <a:solidFill>
                  <a:schemeClr val="tx1"/>
                </a:solidFill>
              </a:rPr>
              <a:t> )</a:t>
            </a:r>
          </a:p>
          <a:p>
            <a:r>
              <a:rPr lang="el-GR" dirty="0" smtClean="0">
                <a:solidFill>
                  <a:schemeClr val="tx1"/>
                </a:solidFill>
              </a:rPr>
              <a:t>+μεγάλη ευαισθησία </a:t>
            </a:r>
            <a:endParaRPr lang="en-US" dirty="0" smtClean="0">
              <a:solidFill>
                <a:schemeClr val="tx1"/>
              </a:solidFill>
            </a:endParaRPr>
          </a:p>
          <a:p>
            <a:r>
              <a:rPr lang="el-GR" dirty="0" smtClean="0">
                <a:solidFill>
                  <a:schemeClr val="tx1"/>
                </a:solidFill>
              </a:rPr>
              <a:t>+η </a:t>
            </a:r>
            <a:r>
              <a:rPr lang="el-GR" dirty="0">
                <a:solidFill>
                  <a:schemeClr val="tx1"/>
                </a:solidFill>
              </a:rPr>
              <a:t>γραμμική σχέση </a:t>
            </a:r>
            <a:r>
              <a:rPr lang="el-GR" dirty="0" smtClean="0">
                <a:solidFill>
                  <a:schemeClr val="tx1"/>
                </a:solidFill>
              </a:rPr>
              <a:t>συγκέντρωσης-απορροφησης </a:t>
            </a:r>
            <a:endParaRPr lang="en-US" dirty="0" smtClean="0">
              <a:solidFill>
                <a:schemeClr val="tx1"/>
              </a:solidFill>
            </a:endParaRPr>
          </a:p>
          <a:p>
            <a:r>
              <a:rPr lang="el-GR" dirty="0" smtClean="0">
                <a:solidFill>
                  <a:schemeClr val="tx1"/>
                </a:solidFill>
              </a:rPr>
              <a:t>-αργή διαδικασία</a:t>
            </a:r>
          </a:p>
          <a:p>
            <a:r>
              <a:rPr lang="el-GR" dirty="0" smtClean="0">
                <a:solidFill>
                  <a:schemeClr val="tx1"/>
                </a:solidFill>
              </a:rPr>
              <a:t>-αδυναμία χρήσης του σε βασικό περιβάλλον</a:t>
            </a:r>
            <a:endParaRPr lang="el-GR" dirty="0">
              <a:solidFill>
                <a:schemeClr val="tx1"/>
              </a:solidFill>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104823" y="4705150"/>
            <a:ext cx="5852160" cy="1349522"/>
          </a:xfrm>
          <a:prstGeom prst="rect">
            <a:avLst/>
          </a:prstGeom>
        </p:spPr>
      </p:pic>
    </p:spTree>
    <p:extLst>
      <p:ext uri="{BB962C8B-B14F-4D97-AF65-F5344CB8AC3E}">
        <p14:creationId xmlns:p14="http://schemas.microsoft.com/office/powerpoint/2010/main" val="187529281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BCA</a:t>
            </a:r>
            <a:endParaRPr lang="el-GR" dirty="0"/>
          </a:p>
        </p:txBody>
      </p:sp>
      <p:sp>
        <p:nvSpPr>
          <p:cNvPr id="3" name="Content Placeholder 2"/>
          <p:cNvSpPr>
            <a:spLocks noGrp="1"/>
          </p:cNvSpPr>
          <p:nvPr>
            <p:ph idx="1"/>
          </p:nvPr>
        </p:nvSpPr>
        <p:spPr/>
        <p:txBody>
          <a:bodyPr>
            <a:normAutofit/>
          </a:bodyPr>
          <a:lstStyle/>
          <a:p>
            <a:r>
              <a:rPr lang="el-GR" dirty="0">
                <a:solidFill>
                  <a:schemeClr val="tx1"/>
                </a:solidFill>
              </a:rPr>
              <a:t>Βασίζεται </a:t>
            </a:r>
            <a:r>
              <a:rPr lang="el-GR" dirty="0" smtClean="0">
                <a:solidFill>
                  <a:schemeClr val="tx1"/>
                </a:solidFill>
              </a:rPr>
              <a:t>στην </a:t>
            </a:r>
            <a:r>
              <a:rPr lang="el-GR" dirty="0">
                <a:solidFill>
                  <a:schemeClr val="tx1"/>
                </a:solidFill>
              </a:rPr>
              <a:t>αντιδρασή των πεπτιδικών </a:t>
            </a:r>
            <a:r>
              <a:rPr lang="el-GR" dirty="0" smtClean="0">
                <a:solidFill>
                  <a:schemeClr val="tx1"/>
                </a:solidFill>
              </a:rPr>
              <a:t>δεσμών , αλλα σε 2 στάδια.</a:t>
            </a:r>
          </a:p>
          <a:p>
            <a:pPr>
              <a:buFont typeface="Wingdings" panose="05000000000000000000" pitchFamily="2" charset="2"/>
              <a:buChar char="Ø"/>
            </a:pPr>
            <a:r>
              <a:rPr lang="el-GR" dirty="0" smtClean="0">
                <a:solidFill>
                  <a:schemeClr val="tx1"/>
                </a:solidFill>
              </a:rPr>
              <a:t> χρήση 2 αντιδραστών</a:t>
            </a:r>
          </a:p>
          <a:p>
            <a:pPr>
              <a:buFont typeface="Wingdings" panose="05000000000000000000" pitchFamily="2" charset="2"/>
              <a:buChar char="Ø"/>
            </a:pPr>
            <a:r>
              <a:rPr lang="el-GR" dirty="0" smtClean="0">
                <a:solidFill>
                  <a:schemeClr val="tx1"/>
                </a:solidFill>
              </a:rPr>
              <a:t>Χρήση </a:t>
            </a:r>
            <a:r>
              <a:rPr lang="el-GR" dirty="0">
                <a:solidFill>
                  <a:schemeClr val="tx1"/>
                </a:solidFill>
              </a:rPr>
              <a:t>σε δείγματα απο </a:t>
            </a:r>
            <a:r>
              <a:rPr lang="el-GR" dirty="0" smtClean="0">
                <a:solidFill>
                  <a:schemeClr val="tx1"/>
                </a:solidFill>
              </a:rPr>
              <a:t>10-1000 μ</a:t>
            </a:r>
            <a:r>
              <a:rPr lang="en-US" dirty="0" smtClean="0">
                <a:solidFill>
                  <a:schemeClr val="tx1"/>
                </a:solidFill>
              </a:rPr>
              <a:t>g/ml</a:t>
            </a:r>
            <a:endParaRPr lang="el-GR" dirty="0" smtClean="0">
              <a:solidFill>
                <a:schemeClr val="tx1"/>
              </a:solidFill>
            </a:endParaRPr>
          </a:p>
          <a:p>
            <a:pPr>
              <a:buFont typeface="Wingdings" panose="05000000000000000000" pitchFamily="2" charset="2"/>
              <a:buChar char="Ø"/>
            </a:pPr>
            <a:r>
              <a:rPr lang="el-GR" dirty="0" smtClean="0">
                <a:solidFill>
                  <a:schemeClr val="tx1"/>
                </a:solidFill>
              </a:rPr>
              <a:t>Μετατροπή του χρώματος απο πράσινο σε μώβ (562 </a:t>
            </a:r>
            <a:r>
              <a:rPr lang="en-US" dirty="0" smtClean="0">
                <a:solidFill>
                  <a:schemeClr val="tx1"/>
                </a:solidFill>
              </a:rPr>
              <a:t>nm)</a:t>
            </a:r>
            <a:endParaRPr lang="el-GR" dirty="0">
              <a:solidFill>
                <a:schemeClr val="tx1"/>
              </a:solidFill>
            </a:endParaRPr>
          </a:p>
          <a:p>
            <a:r>
              <a:rPr lang="el-GR" dirty="0" smtClean="0">
                <a:solidFill>
                  <a:schemeClr val="tx1"/>
                </a:solidFill>
              </a:rPr>
              <a:t>+ υψηλη ευαισθησία </a:t>
            </a:r>
            <a:r>
              <a:rPr lang="el-GR" dirty="0">
                <a:solidFill>
                  <a:schemeClr val="tx1"/>
                </a:solidFill>
              </a:rPr>
              <a:t>(αρκετά μεγαλύτερη του </a:t>
            </a:r>
            <a:r>
              <a:rPr lang="en-US" dirty="0" err="1">
                <a:solidFill>
                  <a:schemeClr val="tx1"/>
                </a:solidFill>
              </a:rPr>
              <a:t>lowry</a:t>
            </a:r>
            <a:r>
              <a:rPr lang="el-GR" dirty="0" smtClean="0">
                <a:solidFill>
                  <a:schemeClr val="tx1"/>
                </a:solidFill>
              </a:rPr>
              <a:t>)</a:t>
            </a:r>
          </a:p>
          <a:p>
            <a:r>
              <a:rPr lang="el-GR" dirty="0" smtClean="0">
                <a:solidFill>
                  <a:schemeClr val="tx1"/>
                </a:solidFill>
              </a:rPr>
              <a:t>+ </a:t>
            </a:r>
            <a:r>
              <a:rPr lang="el-GR" dirty="0">
                <a:solidFill>
                  <a:schemeClr val="tx1"/>
                </a:solidFill>
              </a:rPr>
              <a:t>ευκολός εντοπισμός τυχόν παρεμβαλλουσών ουσιών</a:t>
            </a:r>
            <a:endParaRPr lang="el-GR" dirty="0" smtClean="0">
              <a:solidFill>
                <a:schemeClr val="tx1"/>
              </a:solidFill>
            </a:endParaRPr>
          </a:p>
          <a:p>
            <a:r>
              <a:rPr lang="el-GR" dirty="0">
                <a:solidFill>
                  <a:schemeClr val="tx1"/>
                </a:solidFill>
              </a:rPr>
              <a:t>+</a:t>
            </a:r>
            <a:r>
              <a:rPr lang="el-GR" dirty="0" smtClean="0">
                <a:solidFill>
                  <a:schemeClr val="tx1"/>
                </a:solidFill>
              </a:rPr>
              <a:t> απλότητα</a:t>
            </a:r>
          </a:p>
          <a:p>
            <a:r>
              <a:rPr lang="el-GR" dirty="0" smtClean="0">
                <a:solidFill>
                  <a:schemeClr val="tx1"/>
                </a:solidFill>
              </a:rPr>
              <a:t> -ακριβό</a:t>
            </a:r>
            <a:r>
              <a:rPr lang="el-GR" dirty="0">
                <a:solidFill>
                  <a:schemeClr val="tx1"/>
                </a:solidFill>
              </a:rPr>
              <a:t>.</a:t>
            </a:r>
          </a:p>
          <a:p>
            <a:endParaRPr lang="el-GR"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3322320" y="4602479"/>
            <a:ext cx="7011035" cy="1472565"/>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7970520" y="2331720"/>
            <a:ext cx="3063240" cy="1925955"/>
          </a:xfrm>
          <a:prstGeom prst="rect">
            <a:avLst/>
          </a:prstGeom>
        </p:spPr>
      </p:pic>
    </p:spTree>
    <p:extLst>
      <p:ext uri="{BB962C8B-B14F-4D97-AF65-F5344CB8AC3E}">
        <p14:creationId xmlns:p14="http://schemas.microsoft.com/office/powerpoint/2010/main" val="655304169"/>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chemeClr val="tx1"/>
                </a:solidFill>
              </a:rPr>
              <a:t>Bradford</a:t>
            </a:r>
            <a:endParaRPr lang="el-GR" dirty="0"/>
          </a:p>
        </p:txBody>
      </p:sp>
      <p:sp>
        <p:nvSpPr>
          <p:cNvPr id="3" name="Content Placeholder 2"/>
          <p:cNvSpPr>
            <a:spLocks noGrp="1"/>
          </p:cNvSpPr>
          <p:nvPr>
            <p:ph idx="1"/>
          </p:nvPr>
        </p:nvSpPr>
        <p:spPr/>
        <p:txBody>
          <a:bodyPr/>
          <a:lstStyle/>
          <a:p>
            <a:r>
              <a:rPr lang="el-GR" dirty="0" smtClean="0">
                <a:solidFill>
                  <a:schemeClr val="tx1"/>
                </a:solidFill>
              </a:rPr>
              <a:t>Βασίζεται στις αντιδράσεις των αρωματικών δακτυλίων </a:t>
            </a:r>
          </a:p>
          <a:p>
            <a:r>
              <a:rPr lang="el-GR" dirty="0" smtClean="0">
                <a:solidFill>
                  <a:schemeClr val="tx1"/>
                </a:solidFill>
              </a:rPr>
              <a:t>Αλλαγη </a:t>
            </a:r>
            <a:r>
              <a:rPr lang="el-GR" dirty="0">
                <a:solidFill>
                  <a:schemeClr val="tx1"/>
                </a:solidFill>
              </a:rPr>
              <a:t>του χρώματος σε μπλε μήκους κύματος 595 </a:t>
            </a:r>
            <a:r>
              <a:rPr lang="en-US" dirty="0">
                <a:solidFill>
                  <a:schemeClr val="tx1"/>
                </a:solidFill>
              </a:rPr>
              <a:t>nm</a:t>
            </a:r>
            <a:r>
              <a:rPr lang="el-GR" dirty="0" smtClean="0">
                <a:solidFill>
                  <a:schemeClr val="tx1"/>
                </a:solidFill>
              </a:rPr>
              <a:t>.</a:t>
            </a:r>
          </a:p>
          <a:p>
            <a:pPr marL="0" indent="0">
              <a:buNone/>
            </a:pPr>
            <a:endParaRPr lang="el-GR" dirty="0" smtClean="0">
              <a:solidFill>
                <a:schemeClr val="tx1"/>
              </a:solidFill>
            </a:endParaRPr>
          </a:p>
          <a:p>
            <a:pPr marL="0" indent="0">
              <a:buNone/>
            </a:pPr>
            <a:endParaRPr lang="el-GR" dirty="0">
              <a:solidFill>
                <a:schemeClr val="tx1"/>
              </a:solidFill>
            </a:endParaRPr>
          </a:p>
          <a:p>
            <a:r>
              <a:rPr lang="el-GR" dirty="0" smtClean="0">
                <a:solidFill>
                  <a:schemeClr val="tx1"/>
                </a:solidFill>
              </a:rPr>
              <a:t>+ ευαισθησία </a:t>
            </a:r>
            <a:r>
              <a:rPr lang="el-GR" dirty="0">
                <a:solidFill>
                  <a:schemeClr val="tx1"/>
                </a:solidFill>
              </a:rPr>
              <a:t>της σε μια ευρή γκάμα </a:t>
            </a:r>
            <a:r>
              <a:rPr lang="el-GR" dirty="0" smtClean="0">
                <a:solidFill>
                  <a:schemeClr val="tx1"/>
                </a:solidFill>
              </a:rPr>
              <a:t>πρωτεινών</a:t>
            </a:r>
          </a:p>
          <a:p>
            <a:r>
              <a:rPr lang="el-GR" dirty="0" smtClean="0">
                <a:solidFill>
                  <a:schemeClr val="tx1"/>
                </a:solidFill>
              </a:rPr>
              <a:t>-δεν εχει γραμμική σχέση συγκέντρωσης-απορρόφησης</a:t>
            </a:r>
          </a:p>
          <a:p>
            <a:r>
              <a:rPr lang="el-GR" dirty="0" smtClean="0">
                <a:solidFill>
                  <a:schemeClr val="tx1"/>
                </a:solidFill>
              </a:rPr>
              <a:t>-παρα </a:t>
            </a:r>
            <a:r>
              <a:rPr lang="el-GR" dirty="0">
                <a:solidFill>
                  <a:schemeClr val="tx1"/>
                </a:solidFill>
              </a:rPr>
              <a:t>πολύ </a:t>
            </a:r>
            <a:r>
              <a:rPr lang="el-GR" dirty="0" smtClean="0">
                <a:solidFill>
                  <a:schemeClr val="tx1"/>
                </a:solidFill>
              </a:rPr>
              <a:t>δύσκολος εντοπισμός παρεμβαλλουσών ουσιών</a:t>
            </a:r>
          </a:p>
          <a:p>
            <a:r>
              <a:rPr lang="el-GR" dirty="0" smtClean="0">
                <a:solidFill>
                  <a:schemeClr val="tx1"/>
                </a:solidFill>
              </a:rPr>
              <a:t>-ανενεργός σε βασικά περιβάλλοντα</a:t>
            </a:r>
            <a:endParaRPr lang="el-GR" dirty="0">
              <a:solidFill>
                <a:schemeClr val="tx1"/>
              </a:solidFill>
            </a:endParaRPr>
          </a:p>
          <a:p>
            <a:endParaRPr lang="el-GR" dirty="0"/>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7660005" y="1783080"/>
            <a:ext cx="4400550" cy="2647950"/>
          </a:xfrm>
          <a:prstGeom prst="rect">
            <a:avLst/>
          </a:prstGeom>
        </p:spPr>
      </p:pic>
    </p:spTree>
    <p:extLst>
      <p:ext uri="{BB962C8B-B14F-4D97-AF65-F5344CB8AC3E}">
        <p14:creationId xmlns:p14="http://schemas.microsoft.com/office/powerpoint/2010/main" val="1125524124"/>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Retrospect</Template>
  <TotalTime>452</TotalTime>
  <Words>1206</Words>
  <Application>Microsoft Office PowerPoint</Application>
  <PresentationFormat>Widescreen</PresentationFormat>
  <Paragraphs>190</Paragraphs>
  <Slides>26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Times New Roman</vt:lpstr>
      <vt:lpstr>Wingdings</vt:lpstr>
      <vt:lpstr>Retrospect</vt:lpstr>
      <vt:lpstr>ΕΘΝΙΚΟ ΜΕΤΣΟΒΙΟ ΠΟΛΥΤΕΧΝΕΙΟ ΣΧΟΛΗ ΜΗΧΑΝΟΛΟΓΩΝ ΜΗΧΑΝΙΚΩΝ      ΕΜΒΙΟΜΗΧΑΝΙΚΗ &amp; ΒΙΟΙΑΤΡΙΚΗ ΤΕΧΝΟΛΟΓΙΑ 9ο ΕΞΑΜΗΝΟ       </vt:lpstr>
      <vt:lpstr>Μέτρηση πρωτεινών</vt:lpstr>
      <vt:lpstr>Μέτρηση πρωτεινών</vt:lpstr>
      <vt:lpstr>Μηχανισμοί εντοπισμού πρωτεινών</vt:lpstr>
      <vt:lpstr>Μέθοδοι μέτρησεις Πρωτεινών</vt:lpstr>
      <vt:lpstr>Biuret</vt:lpstr>
      <vt:lpstr>Ηartree-lowry</vt:lpstr>
      <vt:lpstr>BCA</vt:lpstr>
      <vt:lpstr>Bradford</vt:lpstr>
      <vt:lpstr>Resazurin </vt:lpstr>
      <vt:lpstr>MTT</vt:lpstr>
      <vt:lpstr>Συγκεντρωτικά</vt:lpstr>
      <vt:lpstr>Διαδικασία εκτέλεσης του BCA Protein Assay</vt:lpstr>
      <vt:lpstr>Διαδικασία εκτέλεσης του BCA Protein Assay</vt:lpstr>
      <vt:lpstr>Διαδικασία εκτέλεσης του BCA Protein Assay</vt:lpstr>
      <vt:lpstr>Διαδικασία εκτέλεσης του BCA Protein Assay</vt:lpstr>
      <vt:lpstr>Διαδικασία εκτέλεσης του BCA Protein Assay</vt:lpstr>
      <vt:lpstr>Διαδικασία εκτέλεσης του BCA Protein Assay</vt:lpstr>
      <vt:lpstr>Διαδικασία εκτέλεσης του BCA Protein Assay</vt:lpstr>
      <vt:lpstr>Αποτελέσματα 3-fold</vt:lpstr>
      <vt:lpstr>Αποτελέσματα 3-fold</vt:lpstr>
      <vt:lpstr>Αποτελέσματα 3-fold</vt:lpstr>
      <vt:lpstr>Αποτελέσματα 2-fold</vt:lpstr>
      <vt:lpstr>Αποτελέσματα 2-fold</vt:lpstr>
      <vt:lpstr>Αποτελέσματα 2-fold</vt:lpstr>
      <vt:lpstr>Ερωτήσεις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ΕΘΝΙΚΟ ΜΕΤΣΟΒΙΟ ΠΟΛΥΤΕΧΝΕΙΟ ΣΧΟΛΗ ΜΗΧΑΝΟΛΟΓΩΝ ΜΗΧΑΝΙΚΩΝ      ΕΜΒΙΟΜΗΧΑΝΙΚΗ &amp; ΒΙΟΙΑΤΡΙΚΗ ΤΕΧΝΟΛΟΓΙΑ                                     9ο ΕΞΑΜΗΝΟ</dc:title>
  <dc:creator>Zisis Mitros</dc:creator>
  <cp:lastModifiedBy>Zisis Mitros</cp:lastModifiedBy>
  <cp:revision>37</cp:revision>
  <dcterms:created xsi:type="dcterms:W3CDTF">2015-01-17T13:39:05Z</dcterms:created>
  <dcterms:modified xsi:type="dcterms:W3CDTF">2015-01-20T20:00:19Z</dcterms:modified>
</cp:coreProperties>
</file>